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423" r:id="rId2"/>
    <p:sldId id="452" r:id="rId3"/>
    <p:sldId id="435" r:id="rId4"/>
    <p:sldId id="445" r:id="rId5"/>
    <p:sldId id="412" r:id="rId6"/>
    <p:sldId id="410" r:id="rId7"/>
    <p:sldId id="448" r:id="rId8"/>
    <p:sldId id="449" r:id="rId9"/>
    <p:sldId id="377" r:id="rId10"/>
    <p:sldId id="266" r:id="rId11"/>
    <p:sldId id="267" r:id="rId12"/>
    <p:sldId id="316" r:id="rId13"/>
    <p:sldId id="446" r:id="rId14"/>
    <p:sldId id="447" r:id="rId15"/>
    <p:sldId id="451" r:id="rId16"/>
    <p:sldId id="450" r:id="rId1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4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78A47-D8EF-4D48-974B-40E92BA9AB4E}" type="datetimeFigureOut">
              <a:rPr kumimoji="1" lang="ja-JP" altLang="en-US" smtClean="0"/>
              <a:pPr/>
              <a:t>2016/11/29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830665-9331-436A-898C-9B320E748AE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513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30665-9331-436A-898C-9B320E748AE6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23880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C7E52-E9B9-4DBC-96D3-3C7F9AD2EC17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1744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30665-9331-436A-898C-9B320E748AE6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1695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30665-9331-436A-898C-9B320E748AE6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65489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30665-9331-436A-898C-9B320E748AE6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99021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30665-9331-436A-898C-9B320E748AE6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9894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30665-9331-436A-898C-9B320E748AE6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73470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30665-9331-436A-898C-9B320E748AE6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78622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C7E52-E9B9-4DBC-96D3-3C7F9AD2EC17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3550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C7E52-E9B9-4DBC-96D3-3C7F9AD2EC17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7457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30CB-EA0E-4B2C-A479-CFB7B2F752EE}" type="datetimeFigureOut">
              <a:rPr kumimoji="1" lang="ja-JP" altLang="en-US" smtClean="0"/>
              <a:pPr/>
              <a:t>2016/11/29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C9CC7-74FA-4A1D-BC33-ACA4719039A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30CB-EA0E-4B2C-A479-CFB7B2F752EE}" type="datetimeFigureOut">
              <a:rPr kumimoji="1" lang="ja-JP" altLang="en-US" smtClean="0"/>
              <a:pPr/>
              <a:t>2016/11/29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C9CC7-74FA-4A1D-BC33-ACA4719039A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30CB-EA0E-4B2C-A479-CFB7B2F752EE}" type="datetimeFigureOut">
              <a:rPr kumimoji="1" lang="ja-JP" altLang="en-US" smtClean="0"/>
              <a:pPr/>
              <a:t>2016/11/29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C9CC7-74FA-4A1D-BC33-ACA4719039A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30CB-EA0E-4B2C-A479-CFB7B2F752EE}" type="datetimeFigureOut">
              <a:rPr kumimoji="1" lang="ja-JP" altLang="en-US" smtClean="0"/>
              <a:pPr/>
              <a:t>2016/11/29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C9CC7-74FA-4A1D-BC33-ACA4719039A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30CB-EA0E-4B2C-A479-CFB7B2F752EE}" type="datetimeFigureOut">
              <a:rPr kumimoji="1" lang="ja-JP" altLang="en-US" smtClean="0"/>
              <a:pPr/>
              <a:t>2016/11/29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C9CC7-74FA-4A1D-BC33-ACA4719039A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30CB-EA0E-4B2C-A479-CFB7B2F752EE}" type="datetimeFigureOut">
              <a:rPr kumimoji="1" lang="ja-JP" altLang="en-US" smtClean="0"/>
              <a:pPr/>
              <a:t>2016/11/29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C9CC7-74FA-4A1D-BC33-ACA4719039A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30CB-EA0E-4B2C-A479-CFB7B2F752EE}" type="datetimeFigureOut">
              <a:rPr kumimoji="1" lang="ja-JP" altLang="en-US" smtClean="0"/>
              <a:pPr/>
              <a:t>2016/11/29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C9CC7-74FA-4A1D-BC33-ACA4719039A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30CB-EA0E-4B2C-A479-CFB7B2F752EE}" type="datetimeFigureOut">
              <a:rPr kumimoji="1" lang="ja-JP" altLang="en-US" smtClean="0"/>
              <a:pPr/>
              <a:t>2016/11/29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C9CC7-74FA-4A1D-BC33-ACA4719039A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30CB-EA0E-4B2C-A479-CFB7B2F752EE}" type="datetimeFigureOut">
              <a:rPr kumimoji="1" lang="ja-JP" altLang="en-US" smtClean="0"/>
              <a:pPr/>
              <a:t>2016/11/29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C9CC7-74FA-4A1D-BC33-ACA4719039A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30CB-EA0E-4B2C-A479-CFB7B2F752EE}" type="datetimeFigureOut">
              <a:rPr kumimoji="1" lang="ja-JP" altLang="en-US" smtClean="0"/>
              <a:pPr/>
              <a:t>2016/11/29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C9CC7-74FA-4A1D-BC33-ACA4719039A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30CB-EA0E-4B2C-A479-CFB7B2F752EE}" type="datetimeFigureOut">
              <a:rPr kumimoji="1" lang="ja-JP" altLang="en-US" smtClean="0"/>
              <a:pPr/>
              <a:t>2016/11/29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C9CC7-74FA-4A1D-BC33-ACA4719039A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230CB-EA0E-4B2C-A479-CFB7B2F752EE}" type="datetimeFigureOut">
              <a:rPr kumimoji="1" lang="ja-JP" altLang="en-US" smtClean="0"/>
              <a:pPr/>
              <a:t>2016/11/29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C9CC7-74FA-4A1D-BC33-ACA4719039A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2475706"/>
          </a:xfrm>
          <a:solidFill>
            <a:srgbClr val="FFFF00"/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概念「</a:t>
            </a:r>
            <a:r>
              <a:rPr lang="ja-JP" altLang="en-US" dirty="0"/>
              <a:t>楽</a:t>
            </a:r>
            <a:r>
              <a:rPr lang="ja-JP" altLang="en-US" dirty="0" smtClean="0"/>
              <a:t>しみのための旅」と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字句「</a:t>
            </a:r>
            <a:r>
              <a:rPr kumimoji="1" lang="ja-JP" altLang="en-US" dirty="0" smtClean="0"/>
              <a:t>観光」の遭遇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210146"/>
          </a:xfrm>
          <a:solidFill>
            <a:srgbClr val="FFFF0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朝日新聞データベース（聞蔵）から見る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「遊覧」と「観光」の使用頻度</a:t>
            </a:r>
            <a:endParaRPr kumimoji="1" lang="ja-JP" altLang="en-US" dirty="0"/>
          </a:p>
        </p:txBody>
      </p:sp>
      <p:graphicFrame>
        <p:nvGraphicFramePr>
          <p:cNvPr id="6" name="コンテンツ プレースホルダ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91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2752"/>
                <a:gridCol w="2376264"/>
                <a:gridCol w="2170584"/>
              </a:tblGrid>
              <a:tr h="6727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年代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遊覧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観光</a:t>
                      </a:r>
                      <a:endParaRPr kumimoji="1" lang="ja-JP" altLang="en-US" sz="3600" dirty="0"/>
                    </a:p>
                  </a:txBody>
                  <a:tcPr/>
                </a:tc>
              </a:tr>
              <a:tr h="6727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１８７９～１９００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２３５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４８</a:t>
                      </a:r>
                      <a:endParaRPr kumimoji="1" lang="ja-JP" altLang="en-US" sz="3600" dirty="0"/>
                    </a:p>
                  </a:txBody>
                  <a:tcPr/>
                </a:tc>
              </a:tr>
              <a:tr h="6727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１９０１～１９１０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３４２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６４４</a:t>
                      </a:r>
                      <a:endParaRPr kumimoji="1" lang="ja-JP" altLang="en-US" sz="3600" dirty="0"/>
                    </a:p>
                  </a:txBody>
                  <a:tcPr/>
                </a:tc>
              </a:tr>
              <a:tr h="6727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１９１１～１９２０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２１１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６８０</a:t>
                      </a:r>
                      <a:endParaRPr kumimoji="1" lang="ja-JP" altLang="en-US" sz="3600" dirty="0"/>
                    </a:p>
                  </a:txBody>
                  <a:tcPr/>
                </a:tc>
              </a:tr>
              <a:tr h="6727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１９２１～１９３０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１５３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３２３</a:t>
                      </a:r>
                      <a:endParaRPr kumimoji="1" lang="ja-JP" altLang="en-US" sz="3600" dirty="0"/>
                    </a:p>
                  </a:txBody>
                  <a:tcPr/>
                </a:tc>
              </a:tr>
              <a:tr h="6727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１９３１～１９４５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２００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１０３９</a:t>
                      </a:r>
                      <a:endParaRPr kumimoji="1" lang="ja-JP" altLang="en-US" sz="3600" dirty="0"/>
                    </a:p>
                  </a:txBody>
                  <a:tcPr/>
                </a:tc>
              </a:tr>
              <a:tr h="6727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１９４６～１９８９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２５８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５４９２</a:t>
                      </a:r>
                      <a:endParaRPr kumimoji="1" lang="ja-JP" altLang="en-US" sz="3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/>
          <p:nvPr/>
        </p:nvPicPr>
        <p:blipFill>
          <a:blip r:embed="rId3" cstate="print"/>
          <a:srcRect l="26160" t="27907" r="28192" b="9187"/>
          <a:stretch>
            <a:fillRect/>
          </a:stretch>
        </p:blipFill>
        <p:spPr bwMode="auto">
          <a:xfrm>
            <a:off x="323528" y="332656"/>
            <a:ext cx="7056784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下矢印 5"/>
          <p:cNvSpPr/>
          <p:nvPr/>
        </p:nvSpPr>
        <p:spPr>
          <a:xfrm rot="5400000">
            <a:off x="7596336" y="1052736"/>
            <a:ext cx="864096" cy="2016224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用語は「遊覧」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下矢印 7"/>
          <p:cNvSpPr/>
          <p:nvPr/>
        </p:nvSpPr>
        <p:spPr>
          <a:xfrm rot="5400000">
            <a:off x="7668344" y="404664"/>
            <a:ext cx="864096" cy="144016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固有名詞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下矢印 8"/>
          <p:cNvSpPr/>
          <p:nvPr/>
        </p:nvSpPr>
        <p:spPr>
          <a:xfrm rot="5400000">
            <a:off x="7668344" y="2348880"/>
            <a:ext cx="864096" cy="144016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固有名詞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下矢印 9"/>
          <p:cNvSpPr/>
          <p:nvPr/>
        </p:nvSpPr>
        <p:spPr>
          <a:xfrm rot="5400000">
            <a:off x="7740352" y="3429000"/>
            <a:ext cx="864096" cy="144016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固有名詞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下矢印 10"/>
          <p:cNvSpPr/>
          <p:nvPr/>
        </p:nvSpPr>
        <p:spPr>
          <a:xfrm rot="5400000">
            <a:off x="7668344" y="4365104"/>
            <a:ext cx="864096" cy="144016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固有名詞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2" name="下矢印 11"/>
          <p:cNvSpPr/>
          <p:nvPr/>
        </p:nvSpPr>
        <p:spPr>
          <a:xfrm rot="5400000">
            <a:off x="7668344" y="5373216"/>
            <a:ext cx="864096" cy="144016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固有名詞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" name="円/楕円 12"/>
          <p:cNvSpPr/>
          <p:nvPr/>
        </p:nvSpPr>
        <p:spPr>
          <a:xfrm>
            <a:off x="5004048" y="1844824"/>
            <a:ext cx="576064" cy="432048"/>
          </a:xfrm>
          <a:prstGeom prst="ellipse">
            <a:avLst/>
          </a:prstGeom>
          <a:noFill/>
          <a:ln w="3175">
            <a:solidFill>
              <a:srgbClr val="FF0000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8172400" y="1844824"/>
            <a:ext cx="576064" cy="432048"/>
          </a:xfrm>
          <a:prstGeom prst="ellipse">
            <a:avLst/>
          </a:prstGeom>
          <a:noFill/>
          <a:ln w="3175">
            <a:solidFill>
              <a:srgbClr val="FF0000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988840"/>
          </a:xfrm>
          <a:solidFill>
            <a:srgbClr val="FFFF00"/>
          </a:solidFill>
          <a:ln w="76200">
            <a:solidFill>
              <a:schemeClr val="tx1">
                <a:lumMod val="85000"/>
                <a:lumOff val="15000"/>
              </a:schemeClr>
            </a:solidFill>
          </a:ln>
        </p:spPr>
        <p:txBody>
          <a:bodyPr>
            <a:normAutofit/>
          </a:bodyPr>
          <a:lstStyle/>
          <a:p>
            <a:r>
              <a:rPr lang="ja-JP" altLang="en-US" dirty="0" smtClean="0"/>
              <a:t>字句「ツーリズム」　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戦前は皆無、昭和時代　</a:t>
            </a:r>
            <a:r>
              <a:rPr lang="en-US" altLang="ja-JP" dirty="0" smtClean="0"/>
              <a:t>5</a:t>
            </a:r>
            <a:r>
              <a:rPr lang="ja-JP" altLang="en-US" dirty="0" smtClean="0"/>
              <a:t>件</a:t>
            </a:r>
            <a:endParaRPr kumimoji="1" lang="ja-JP" altLang="en-US" dirty="0"/>
          </a:p>
        </p:txBody>
      </p:sp>
      <p:pic>
        <p:nvPicPr>
          <p:cNvPr id="4" name="コンテンツ プレースホルダ 3"/>
          <p:cNvPicPr>
            <a:picLocks noGrp="1"/>
          </p:cNvPicPr>
          <p:nvPr>
            <p:ph idx="1"/>
          </p:nvPr>
        </p:nvPicPr>
        <p:blipFill>
          <a:blip r:embed="rId3" cstate="print"/>
          <a:srcRect l="25692" t="33770" r="26979" b="4712"/>
          <a:stretch>
            <a:fillRect/>
          </a:stretch>
        </p:blipFill>
        <p:spPr bwMode="auto">
          <a:xfrm>
            <a:off x="395536" y="2169195"/>
            <a:ext cx="6158047" cy="4500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図 4"/>
          <p:cNvPicPr/>
          <p:nvPr/>
        </p:nvPicPr>
        <p:blipFill>
          <a:blip r:embed="rId4" cstate="print"/>
          <a:srcRect l="74002" t="23916" r="9996" b="4945"/>
          <a:stretch>
            <a:fillRect/>
          </a:stretch>
        </p:blipFill>
        <p:spPr bwMode="auto">
          <a:xfrm>
            <a:off x="6804248" y="3861048"/>
            <a:ext cx="1440160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右矢印 5"/>
          <p:cNvSpPr/>
          <p:nvPr/>
        </p:nvSpPr>
        <p:spPr>
          <a:xfrm flipH="1">
            <a:off x="5580112" y="4600552"/>
            <a:ext cx="1296144" cy="48463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72008" y="44624"/>
            <a:ext cx="9252520" cy="1143000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ja-JP" altLang="ja-JP" b="1" dirty="0"/>
              <a:t>国内観光法令における字句「観光」の</a:t>
            </a:r>
            <a:r>
              <a:rPr lang="ja-JP" altLang="ja-JP" b="1" dirty="0" smtClean="0"/>
              <a:t>忌避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レクリエーションは厚生の訳語として誕生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戦後「元気回復」　文部行政では法令用語化</a:t>
            </a:r>
            <a:endParaRPr lang="en-US" altLang="ja-JP" dirty="0" smtClean="0"/>
          </a:p>
          <a:p>
            <a:r>
              <a:rPr kumimoji="1" lang="ja-JP" altLang="en-US" dirty="0" smtClean="0"/>
              <a:t>総合保養地域整備法　観光を回避</a:t>
            </a:r>
            <a:endParaRPr kumimoji="1" lang="en-US" altLang="ja-JP" dirty="0" smtClean="0"/>
          </a:p>
          <a:p>
            <a:r>
              <a:rPr lang="en-US" altLang="ja-JP" dirty="0"/>
              <a:t>1994</a:t>
            </a:r>
            <a:r>
              <a:rPr lang="ja-JP" altLang="ja-JP" dirty="0" smtClean="0"/>
              <a:t>年農山</a:t>
            </a:r>
            <a:r>
              <a:rPr lang="ja-JP" altLang="ja-JP" dirty="0"/>
              <a:t>漁村滞在型余暇活動のための基盤整備の促進に関する</a:t>
            </a:r>
            <a:r>
              <a:rPr lang="ja-JP" altLang="ja-JP" dirty="0" smtClean="0"/>
              <a:t>法律</a:t>
            </a:r>
            <a:endParaRPr lang="en-US" altLang="ja-JP" dirty="0" smtClean="0"/>
          </a:p>
          <a:p>
            <a:r>
              <a:rPr lang="en-US" altLang="ja-JP" dirty="0" smtClean="0"/>
              <a:t>2002 </a:t>
            </a:r>
            <a:r>
              <a:rPr lang="ja-JP" altLang="ja-JP" dirty="0" smtClean="0"/>
              <a:t>年沖縄</a:t>
            </a:r>
            <a:r>
              <a:rPr lang="ja-JP" altLang="ja-JP" dirty="0"/>
              <a:t>振興特別</a:t>
            </a:r>
            <a:r>
              <a:rPr lang="ja-JP" altLang="ja-JP" dirty="0" smtClean="0"/>
              <a:t>措置法</a:t>
            </a:r>
            <a:r>
              <a:rPr lang="ja-JP" altLang="en-US" dirty="0" smtClean="0"/>
              <a:t>「</a:t>
            </a:r>
            <a:r>
              <a:rPr lang="ja-JP" altLang="ja-JP" dirty="0" smtClean="0"/>
              <a:t>環境</a:t>
            </a:r>
            <a:r>
              <a:rPr lang="ja-JP" altLang="ja-JP" dirty="0"/>
              <a:t>保全型自然体験</a:t>
            </a:r>
            <a:r>
              <a:rPr lang="ja-JP" altLang="ja-JP" dirty="0" smtClean="0"/>
              <a:t>活動</a:t>
            </a:r>
            <a:r>
              <a:rPr lang="ja-JP" altLang="en-US" dirty="0" smtClean="0"/>
              <a:t>」</a:t>
            </a:r>
            <a:endParaRPr lang="en-US" altLang="ja-JP" dirty="0" smtClean="0"/>
          </a:p>
          <a:p>
            <a:r>
              <a:rPr kumimoji="1" lang="en-US" altLang="ja-JP" dirty="0" smtClean="0"/>
              <a:t>2006</a:t>
            </a:r>
            <a:r>
              <a:rPr kumimoji="1" lang="ja-JP" altLang="en-US" dirty="0" smtClean="0"/>
              <a:t>年観光立国推進基本法は「遊覧」を廃止して「観光」に</a:t>
            </a:r>
            <a:r>
              <a:rPr lang="ja-JP" altLang="en-US" dirty="0"/>
              <a:t>統一</a:t>
            </a:r>
            <a:endParaRPr kumimoji="1" lang="en-US" altLang="ja-JP" dirty="0" smtClean="0"/>
          </a:p>
          <a:p>
            <a:r>
              <a:rPr lang="en-US" altLang="ja-JP" dirty="0"/>
              <a:t>2007</a:t>
            </a:r>
            <a:r>
              <a:rPr lang="ja-JP" altLang="en-US" dirty="0" smtClean="0"/>
              <a:t>年　逆行する「エコツーリズム推進法」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2670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ja-JP" altLang="ja-JP" b="1" dirty="0"/>
              <a:t>観光」語源論、命名論論議の</a:t>
            </a:r>
            <a:r>
              <a:rPr lang="ja-JP" altLang="ja-JP" b="1" dirty="0" smtClean="0"/>
              <a:t>終焉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ja-JP" dirty="0" smtClean="0"/>
              <a:t>法令用語</a:t>
            </a:r>
            <a:r>
              <a:rPr lang="ja-JP" altLang="ja-JP" dirty="0"/>
              <a:t>としての観光は、命名者である鉄道省が易経から引用したとするのであれば、元号と同様、易経が語源である</a:t>
            </a:r>
            <a:r>
              <a:rPr lang="ja-JP" altLang="ja-JP" dirty="0" smtClean="0"/>
              <a:t>。</a:t>
            </a:r>
            <a:endParaRPr lang="en-US" altLang="ja-JP" dirty="0" smtClean="0"/>
          </a:p>
          <a:p>
            <a:r>
              <a:rPr lang="ja-JP" altLang="ja-JP" dirty="0" smtClean="0"/>
              <a:t>世間</a:t>
            </a:r>
            <a:r>
              <a:rPr lang="ja-JP" altLang="ja-JP" dirty="0"/>
              <a:t>で使用される字句観光にも、新聞記事における使用頻度から推測する限り、鉄道省の影響が大きく及んだと推測できる。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147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1143000"/>
          </a:xfrm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国際観光の量的拡大⇒「国際」の喪失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kumimoji="1" lang="ja-JP" altLang="en-US" dirty="0" smtClean="0"/>
              <a:t>そもそも概念としての「観光」はクロスボーダー的なものからスタートしているが故に、観光の量的な拡大はクロスボーダー概念を喪失させてきている</a:t>
            </a:r>
            <a:endParaRPr kumimoji="1" lang="en-US" altLang="ja-JP" dirty="0" smtClean="0"/>
          </a:p>
          <a:p>
            <a:r>
              <a:rPr lang="ja-JP" altLang="en-US" dirty="0" smtClean="0"/>
              <a:t>国内観光とアウトバウンドの相対化　欧州内で発生</a:t>
            </a:r>
            <a:endParaRPr lang="en-US" altLang="ja-JP" dirty="0" smtClean="0"/>
          </a:p>
          <a:p>
            <a:r>
              <a:rPr lang="en-US" altLang="ja-JP" dirty="0"/>
              <a:t>Oversea</a:t>
            </a:r>
            <a:r>
              <a:rPr lang="ja-JP" altLang="en-US" dirty="0"/>
              <a:t>概念　アメリカとカナダ、メキシコ</a:t>
            </a:r>
            <a:endParaRPr lang="en-US" altLang="ja-JP" dirty="0"/>
          </a:p>
          <a:p>
            <a:r>
              <a:rPr lang="ja-JP" altLang="en-US" dirty="0"/>
              <a:t>シェンゲン条約　中米五か国</a:t>
            </a:r>
            <a:r>
              <a:rPr lang="ja-JP" altLang="en-US" dirty="0" smtClean="0"/>
              <a:t>ルール</a:t>
            </a:r>
            <a:endParaRPr lang="en-US" altLang="ja-JP" dirty="0" smtClean="0"/>
          </a:p>
          <a:p>
            <a:r>
              <a:rPr lang="en-US" altLang="ja-JP" dirty="0" smtClean="0"/>
              <a:t>24</a:t>
            </a:r>
            <a:r>
              <a:rPr lang="ja-JP" altLang="en-US" dirty="0" smtClean="0"/>
              <a:t>時間ルール　</a:t>
            </a:r>
            <a:r>
              <a:rPr lang="en-US" altLang="ja-JP" dirty="0" smtClean="0"/>
              <a:t>365</a:t>
            </a:r>
            <a:r>
              <a:rPr lang="ja-JP" altLang="en-US" dirty="0" smtClean="0"/>
              <a:t>日ルール（</a:t>
            </a:r>
            <a:r>
              <a:rPr lang="en-US" altLang="ja-JP" dirty="0" smtClean="0"/>
              <a:t>immigrant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r>
              <a:rPr lang="en-US" altLang="ja-JP" dirty="0"/>
              <a:t>WTO</a:t>
            </a:r>
            <a:r>
              <a:rPr lang="ja-JP" altLang="en-US" dirty="0"/>
              <a:t>における</a:t>
            </a:r>
            <a:r>
              <a:rPr lang="en-US" altLang="ja-JP" dirty="0"/>
              <a:t>Cruise</a:t>
            </a:r>
            <a:r>
              <a:rPr lang="ja-JP" altLang="en-US" dirty="0"/>
              <a:t>の</a:t>
            </a:r>
            <a:r>
              <a:rPr lang="ja-JP" altLang="en-US" dirty="0" smtClean="0"/>
              <a:t>取扱　</a:t>
            </a:r>
            <a:r>
              <a:rPr lang="en-US" altLang="ja-JP" dirty="0" smtClean="0"/>
              <a:t>stopover</a:t>
            </a:r>
            <a:r>
              <a:rPr lang="ja-JP" altLang="en-US" dirty="0" err="1" smtClean="0"/>
              <a:t>、</a:t>
            </a:r>
            <a:r>
              <a:rPr lang="en-US" altLang="ja-JP" smtClean="0"/>
              <a:t>excursion</a:t>
            </a:r>
            <a:endParaRPr lang="ja-JP" altLang="en-US" dirty="0"/>
          </a:p>
          <a:p>
            <a:r>
              <a:rPr lang="ja-JP" altLang="en-US" dirty="0" smtClean="0"/>
              <a:t>香港、マカオの「特別行政地区　</a:t>
            </a:r>
            <a:r>
              <a:rPr lang="en-US" altLang="ja-JP" dirty="0" smtClean="0"/>
              <a:t>SAR</a:t>
            </a:r>
            <a:r>
              <a:rPr lang="ja-JP" altLang="en-US" dirty="0" smtClean="0"/>
              <a:t>」</a:t>
            </a:r>
            <a:endParaRPr lang="en-US" altLang="ja-JP" dirty="0" smtClean="0"/>
          </a:p>
          <a:p>
            <a:r>
              <a:rPr lang="ja-JP" altLang="en-US" dirty="0" smtClean="0"/>
              <a:t>台湾の統計　華僑旅客、外籍旅客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51984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408470"/>
            <a:ext cx="8229600" cy="3748722"/>
          </a:xfrm>
        </p:spPr>
        <p:txBody>
          <a:bodyPr/>
          <a:lstStyle/>
          <a:p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横浜市立大学「論叢」で</a:t>
            </a:r>
            <a:r>
              <a:rPr kumimoji="1" lang="ja-JP" altLang="en-US" dirty="0" smtClean="0"/>
              <a:t>発表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人流</a:t>
            </a:r>
            <a:r>
              <a:rPr kumimoji="1" lang="ja-JP" altLang="en-US" dirty="0" smtClean="0"/>
              <a:t>観光研究所ＨＰで既掲載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86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kumimoji="1" lang="ja-JP" altLang="en-US" dirty="0" smtClean="0"/>
              <a:t>教科書、ウィキペデア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多くの教科書では、大正年間に「</a:t>
            </a:r>
            <a:r>
              <a:rPr kumimoji="1" lang="en-US" altLang="ja-JP" dirty="0" smtClean="0"/>
              <a:t>Tourism</a:t>
            </a:r>
            <a:r>
              <a:rPr kumimoji="1" lang="ja-JP" altLang="en-US" dirty="0" smtClean="0"/>
              <a:t>」の訳語として「観光」があてられたとなっている。</a:t>
            </a:r>
            <a:endParaRPr kumimoji="1" lang="en-US" altLang="ja-JP" dirty="0" smtClean="0"/>
          </a:p>
          <a:p>
            <a:r>
              <a:rPr lang="ja-JP" altLang="en-US" dirty="0" smtClean="0"/>
              <a:t>ウィキディアも同様である</a:t>
            </a:r>
            <a:endParaRPr lang="en-US" altLang="ja-JP" dirty="0" smtClean="0"/>
          </a:p>
          <a:p>
            <a:r>
              <a:rPr lang="ja-JP" altLang="en-US" dirty="0" smtClean="0"/>
              <a:t>「概念」の</a:t>
            </a:r>
            <a:r>
              <a:rPr lang="ja-JP" altLang="en-US" dirty="0"/>
              <a:t>発生</a:t>
            </a:r>
            <a:r>
              <a:rPr lang="ja-JP" altLang="en-US" dirty="0" smtClean="0"/>
              <a:t>と、その概念を表現する「字句」を区分して議論しなければならない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64424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dirty="0" smtClean="0"/>
              <a:t>概念</a:t>
            </a:r>
            <a:r>
              <a:rPr kumimoji="1" lang="en-US" altLang="ja-JP" dirty="0" smtClean="0"/>
              <a:t>『</a:t>
            </a:r>
            <a:r>
              <a:rPr kumimoji="1" lang="ja-JP" altLang="en-US" dirty="0" smtClean="0"/>
              <a:t>「楽しみ」の旅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を区別させる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社会的必要性の発生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4067944" y="2060848"/>
            <a:ext cx="1530170" cy="70207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b="1" dirty="0">
                <a:solidFill>
                  <a:schemeClr val="accent6">
                    <a:lumMod val="50000"/>
                  </a:schemeClr>
                </a:solidFill>
              </a:rPr>
              <a:t>必然の</a:t>
            </a:r>
            <a:r>
              <a:rPr lang="ja-JP" altLang="en-US" sz="2100" b="1" dirty="0" smtClean="0">
                <a:solidFill>
                  <a:schemeClr val="accent6">
                    <a:lumMod val="50000"/>
                  </a:schemeClr>
                </a:solidFill>
              </a:rPr>
              <a:t>旅</a:t>
            </a:r>
            <a:endParaRPr lang="en-US" altLang="ja-JP" sz="21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ja-JP" altLang="en-US" sz="1600" b="1" dirty="0" smtClean="0">
                <a:solidFill>
                  <a:schemeClr val="accent6">
                    <a:lumMod val="50000"/>
                  </a:schemeClr>
                </a:solidFill>
              </a:rPr>
              <a:t>（納税、兵役）</a:t>
            </a:r>
            <a:endParaRPr lang="ja-JP" altLang="en-US" sz="1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5814138" y="2060848"/>
            <a:ext cx="1620180" cy="702078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b="1" dirty="0">
                <a:solidFill>
                  <a:schemeClr val="tx1"/>
                </a:solidFill>
              </a:rPr>
              <a:t>楽しみの旅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4734018" y="4795428"/>
            <a:ext cx="1242138" cy="685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50" dirty="0">
                <a:solidFill>
                  <a:schemeClr val="tx1"/>
                </a:solidFill>
              </a:rPr>
              <a:t>能動的</a:t>
            </a:r>
            <a:endParaRPr lang="en-US" altLang="ja-JP" sz="1350" dirty="0">
              <a:solidFill>
                <a:schemeClr val="tx1"/>
              </a:solidFill>
            </a:endParaRPr>
          </a:p>
          <a:p>
            <a:pPr algn="ctr"/>
            <a:r>
              <a:rPr lang="ja-JP" altLang="en-US" sz="1050" dirty="0">
                <a:solidFill>
                  <a:schemeClr val="tx1"/>
                </a:solidFill>
              </a:rPr>
              <a:t>アウトバウンド的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6354198" y="4795428"/>
            <a:ext cx="1188132" cy="685800"/>
          </a:xfrm>
          <a:prstGeom prst="rect">
            <a:avLst/>
          </a:prstGeom>
          <a:solidFill>
            <a:schemeClr val="bg1">
              <a:lumMod val="95000"/>
            </a:schemeClr>
          </a:solidFill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50" dirty="0">
                <a:solidFill>
                  <a:schemeClr val="tx1"/>
                </a:solidFill>
              </a:rPr>
              <a:t>受動的</a:t>
            </a:r>
            <a:endParaRPr lang="en-US" altLang="ja-JP" sz="1350" dirty="0">
              <a:solidFill>
                <a:schemeClr val="tx1"/>
              </a:solidFill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インバウンド的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3923928" y="1916832"/>
            <a:ext cx="3780420" cy="972108"/>
          </a:xfrm>
          <a:prstGeom prst="roundRect">
            <a:avLst/>
          </a:prstGeom>
          <a:noFill/>
          <a:ln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100" b="1" dirty="0">
              <a:solidFill>
                <a:schemeClr val="tx1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4626006" y="4637670"/>
            <a:ext cx="3078342" cy="1383618"/>
          </a:xfrm>
          <a:prstGeom prst="roundRect">
            <a:avLst/>
          </a:prstGeom>
          <a:noFill/>
          <a:ln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dirty="0">
              <a:solidFill>
                <a:schemeClr val="tx1"/>
              </a:solidFill>
            </a:endParaRPr>
          </a:p>
          <a:p>
            <a:pPr algn="ctr"/>
            <a:endParaRPr lang="en-US" altLang="ja-JP" dirty="0">
              <a:solidFill>
                <a:schemeClr val="tx1"/>
              </a:solidFill>
            </a:endParaRPr>
          </a:p>
          <a:p>
            <a:pPr algn="ctr"/>
            <a:endParaRPr lang="en-US" altLang="ja-JP" dirty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文学のテーマ（緊張関係）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13" name="下矢印 12"/>
          <p:cNvSpPr/>
          <p:nvPr/>
        </p:nvSpPr>
        <p:spPr>
          <a:xfrm>
            <a:off x="5496390" y="3374994"/>
            <a:ext cx="2369976" cy="1134126"/>
          </a:xfrm>
          <a:prstGeom prst="downArrow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b="1" dirty="0">
              <a:solidFill>
                <a:schemeClr val="tx1"/>
              </a:solidFill>
            </a:endParaRPr>
          </a:p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大衆化</a:t>
            </a:r>
            <a:endParaRPr lang="en-US" altLang="ja-JP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1050" b="1" dirty="0">
                <a:solidFill>
                  <a:schemeClr val="tx1"/>
                </a:solidFill>
              </a:rPr>
              <a:t>↓</a:t>
            </a:r>
            <a:endParaRPr lang="en-US" altLang="ja-JP" sz="1050" b="1" dirty="0">
              <a:solidFill>
                <a:schemeClr val="tx1"/>
              </a:solidFill>
            </a:endParaRPr>
          </a:p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観光</a:t>
            </a:r>
            <a:r>
              <a:rPr lang="ja-JP" altLang="en-US" sz="2100" b="1" dirty="0">
                <a:solidFill>
                  <a:srgbClr val="FF0000"/>
                </a:solidFill>
              </a:rPr>
              <a:t>概念</a:t>
            </a:r>
            <a:r>
              <a:rPr lang="ja-JP" altLang="en-US" b="1" dirty="0">
                <a:solidFill>
                  <a:schemeClr val="tx1"/>
                </a:solidFill>
              </a:rPr>
              <a:t>の発生</a:t>
            </a:r>
          </a:p>
        </p:txBody>
      </p:sp>
      <p:sp>
        <p:nvSpPr>
          <p:cNvPr id="19" name="左右矢印 18"/>
          <p:cNvSpPr/>
          <p:nvPr/>
        </p:nvSpPr>
        <p:spPr>
          <a:xfrm>
            <a:off x="4139952" y="4995174"/>
            <a:ext cx="486054" cy="378042"/>
          </a:xfrm>
          <a:prstGeom prst="leftRightArrow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20" name="角丸四角形 19"/>
          <p:cNvSpPr/>
          <p:nvPr/>
        </p:nvSpPr>
        <p:spPr>
          <a:xfrm>
            <a:off x="1277634" y="4671138"/>
            <a:ext cx="1067544" cy="702078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b="1" dirty="0">
                <a:solidFill>
                  <a:schemeClr val="tx1"/>
                </a:solidFill>
              </a:rPr>
              <a:t>中間財</a:t>
            </a:r>
          </a:p>
        </p:txBody>
      </p:sp>
      <p:sp>
        <p:nvSpPr>
          <p:cNvPr id="21" name="角丸四角形 20"/>
          <p:cNvSpPr/>
          <p:nvPr/>
        </p:nvSpPr>
        <p:spPr>
          <a:xfrm>
            <a:off x="2843808" y="4671138"/>
            <a:ext cx="1080120" cy="702078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b="1" dirty="0">
                <a:solidFill>
                  <a:schemeClr val="tx1"/>
                </a:solidFill>
              </a:rPr>
              <a:t>最終</a:t>
            </a:r>
            <a:endParaRPr lang="en-US" altLang="ja-JP" sz="21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2100" b="1" dirty="0">
                <a:solidFill>
                  <a:schemeClr val="tx1"/>
                </a:solidFill>
              </a:rPr>
              <a:t>消費財</a:t>
            </a:r>
          </a:p>
        </p:txBody>
      </p:sp>
      <p:sp>
        <p:nvSpPr>
          <p:cNvPr id="22" name="角丸四角形 21"/>
          <p:cNvSpPr/>
          <p:nvPr/>
        </p:nvSpPr>
        <p:spPr>
          <a:xfrm>
            <a:off x="1143000" y="4509120"/>
            <a:ext cx="2996952" cy="1491630"/>
          </a:xfrm>
          <a:prstGeom prst="roundRect">
            <a:avLst/>
          </a:prstGeom>
          <a:noFill/>
          <a:ln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dirty="0">
              <a:solidFill>
                <a:schemeClr val="tx1"/>
              </a:solidFill>
            </a:endParaRPr>
          </a:p>
          <a:p>
            <a:pPr algn="ctr"/>
            <a:endParaRPr lang="en-US" altLang="ja-JP" dirty="0">
              <a:solidFill>
                <a:schemeClr val="tx1"/>
              </a:solidFill>
            </a:endParaRPr>
          </a:p>
          <a:p>
            <a:pPr algn="ctr"/>
            <a:endParaRPr lang="en-US" altLang="ja-JP" dirty="0">
              <a:solidFill>
                <a:schemeClr val="tx1"/>
              </a:solidFill>
            </a:endParaRPr>
          </a:p>
          <a:p>
            <a:pPr algn="ctr"/>
            <a:r>
              <a:rPr lang="en-US" altLang="ja-JP" i="1" dirty="0">
                <a:solidFill>
                  <a:srgbClr val="00B0F0"/>
                </a:solidFill>
              </a:rPr>
              <a:t>UN</a:t>
            </a:r>
            <a:r>
              <a:rPr lang="en-US" altLang="ja-JP" dirty="0">
                <a:solidFill>
                  <a:srgbClr val="00B0F0"/>
                </a:solidFill>
              </a:rPr>
              <a:t>WTO</a:t>
            </a:r>
            <a:r>
              <a:rPr lang="ja-JP" altLang="en-US" i="1" dirty="0">
                <a:solidFill>
                  <a:schemeClr val="tx1"/>
                </a:solidFill>
              </a:rPr>
              <a:t>統計　　</a:t>
            </a:r>
            <a:r>
              <a:rPr lang="ja-JP" altLang="en-US" dirty="0">
                <a:solidFill>
                  <a:schemeClr val="tx1"/>
                </a:solidFill>
              </a:rPr>
              <a:t>観光経済学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23" name="左右矢印 22"/>
          <p:cNvSpPr/>
          <p:nvPr/>
        </p:nvSpPr>
        <p:spPr>
          <a:xfrm>
            <a:off x="2357754" y="4934880"/>
            <a:ext cx="486054" cy="276318"/>
          </a:xfrm>
          <a:prstGeom prst="left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24" name="左右矢印 23"/>
          <p:cNvSpPr/>
          <p:nvPr/>
        </p:nvSpPr>
        <p:spPr>
          <a:xfrm>
            <a:off x="5976156" y="4988886"/>
            <a:ext cx="372054" cy="276318"/>
          </a:xfrm>
          <a:prstGeom prst="left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7" name="円/楕円 16"/>
          <p:cNvSpPr/>
          <p:nvPr/>
        </p:nvSpPr>
        <p:spPr>
          <a:xfrm>
            <a:off x="611560" y="1808820"/>
            <a:ext cx="2484276" cy="1404156"/>
          </a:xfrm>
          <a:prstGeom prst="ellipse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b="1" dirty="0" smtClean="0">
                <a:solidFill>
                  <a:srgbClr val="FF0000"/>
                </a:solidFill>
              </a:rPr>
              <a:t>規範性</a:t>
            </a:r>
            <a:endParaRPr lang="en-US" altLang="ja-JP" sz="2100" b="1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2000" b="1" dirty="0" smtClean="0">
                <a:solidFill>
                  <a:srgbClr val="FF0000"/>
                </a:solidFill>
              </a:rPr>
              <a:t>規制緩和</a:t>
            </a:r>
            <a:endParaRPr lang="en-US" altLang="ja-JP" sz="2000" b="1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1350" b="1" dirty="0" smtClean="0">
                <a:solidFill>
                  <a:srgbClr val="FF0000"/>
                </a:solidFill>
              </a:rPr>
              <a:t>↓</a:t>
            </a:r>
            <a:endParaRPr lang="en-US" altLang="ja-JP" sz="1350" b="1" dirty="0">
              <a:solidFill>
                <a:srgbClr val="FF0000"/>
              </a:solidFill>
            </a:endParaRPr>
          </a:p>
          <a:p>
            <a:pPr algn="ctr"/>
            <a:r>
              <a:rPr lang="ja-JP" altLang="en-US" sz="2700" b="1" dirty="0">
                <a:solidFill>
                  <a:srgbClr val="FF0000"/>
                </a:solidFill>
              </a:rPr>
              <a:t>人流</a:t>
            </a:r>
            <a:r>
              <a:rPr lang="ja-JP" altLang="en-US" sz="1350" b="1" dirty="0">
                <a:solidFill>
                  <a:schemeClr val="tx1"/>
                </a:solidFill>
              </a:rPr>
              <a:t>概念の提唱</a:t>
            </a:r>
          </a:p>
        </p:txBody>
      </p:sp>
      <p:sp>
        <p:nvSpPr>
          <p:cNvPr id="18" name="右矢印 17"/>
          <p:cNvSpPr/>
          <p:nvPr/>
        </p:nvSpPr>
        <p:spPr>
          <a:xfrm flipH="1">
            <a:off x="2723220" y="2888940"/>
            <a:ext cx="2611152" cy="1663284"/>
          </a:xfrm>
          <a:prstGeom prst="rightArrow">
            <a:avLst>
              <a:gd name="adj1" fmla="val 69873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solidFill>
                  <a:schemeClr val="tx1"/>
                </a:solidFill>
              </a:rPr>
              <a:t>政策論</a:t>
            </a:r>
            <a:r>
              <a:rPr lang="ja-JP" altLang="en-US" sz="1500" b="1" dirty="0">
                <a:solidFill>
                  <a:schemeClr val="tx1"/>
                </a:solidFill>
              </a:rPr>
              <a:t>（</a:t>
            </a:r>
            <a:r>
              <a:rPr lang="ja-JP" altLang="en-US" sz="1500" b="1" dirty="0">
                <a:solidFill>
                  <a:schemeClr val="accent6">
                    <a:lumMod val="50000"/>
                  </a:schemeClr>
                </a:solidFill>
              </a:rPr>
              <a:t>日常</a:t>
            </a:r>
            <a:r>
              <a:rPr lang="ja-JP" altLang="en-US" sz="1500" b="1" dirty="0">
                <a:solidFill>
                  <a:schemeClr val="tx1"/>
                </a:solidFill>
              </a:rPr>
              <a:t>・非日常の相対化</a:t>
            </a:r>
            <a:r>
              <a:rPr lang="ja-JP" altLang="en-US" sz="2400" b="1" dirty="0">
                <a:solidFill>
                  <a:schemeClr val="tx1"/>
                </a:solidFill>
              </a:rPr>
              <a:t>）</a:t>
            </a:r>
          </a:p>
        </p:txBody>
      </p:sp>
      <p:sp>
        <p:nvSpPr>
          <p:cNvPr id="25" name="左右矢印 24"/>
          <p:cNvSpPr/>
          <p:nvPr/>
        </p:nvSpPr>
        <p:spPr>
          <a:xfrm>
            <a:off x="2567490" y="5589240"/>
            <a:ext cx="222312" cy="168306"/>
          </a:xfrm>
          <a:prstGeom prst="left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3" name="正方形/長方形 2"/>
          <p:cNvSpPr/>
          <p:nvPr/>
        </p:nvSpPr>
        <p:spPr>
          <a:xfrm>
            <a:off x="697328" y="6093296"/>
            <a:ext cx="3586640" cy="67469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00B0F0"/>
                </a:solidFill>
              </a:rPr>
              <a:t>Tourist</a:t>
            </a:r>
            <a:r>
              <a:rPr kumimoji="1" lang="ja-JP" altLang="en-US" dirty="0" smtClean="0">
                <a:solidFill>
                  <a:srgbClr val="00B0F0"/>
                </a:solidFill>
              </a:rPr>
              <a:t>（</a:t>
            </a:r>
            <a:r>
              <a:rPr kumimoji="1" lang="en-US" altLang="ja-JP" dirty="0" smtClean="0">
                <a:solidFill>
                  <a:srgbClr val="00B0F0"/>
                </a:solidFill>
              </a:rPr>
              <a:t>overnight visitor</a:t>
            </a:r>
            <a:r>
              <a:rPr kumimoji="1" lang="ja-JP" altLang="en-US" dirty="0" smtClean="0">
                <a:solidFill>
                  <a:srgbClr val="00B0F0"/>
                </a:solidFill>
              </a:rPr>
              <a:t>）のみ</a:t>
            </a:r>
            <a:endParaRPr kumimoji="1" lang="en-US" altLang="ja-JP" dirty="0" smtClean="0">
              <a:solidFill>
                <a:srgbClr val="00B0F0"/>
              </a:solidFill>
            </a:endParaRPr>
          </a:p>
          <a:p>
            <a:pPr algn="ctr"/>
            <a:r>
              <a:rPr lang="en-US" altLang="ja-JP" dirty="0" smtClean="0">
                <a:solidFill>
                  <a:srgbClr val="00B0F0"/>
                </a:solidFill>
              </a:rPr>
              <a:t>Excursionist</a:t>
            </a:r>
            <a:r>
              <a:rPr lang="ja-JP" altLang="en-US" dirty="0" smtClean="0">
                <a:solidFill>
                  <a:srgbClr val="00B0F0"/>
                </a:solidFill>
              </a:rPr>
              <a:t>（</a:t>
            </a:r>
            <a:r>
              <a:rPr lang="en-US" altLang="ja-JP" dirty="0" smtClean="0">
                <a:solidFill>
                  <a:srgbClr val="00B0F0"/>
                </a:solidFill>
              </a:rPr>
              <a:t>same-day visitor</a:t>
            </a:r>
            <a:r>
              <a:rPr lang="ja-JP" altLang="en-US" dirty="0" smtClean="0">
                <a:solidFill>
                  <a:srgbClr val="00B0F0"/>
                </a:solidFill>
              </a:rPr>
              <a:t>）除外</a:t>
            </a:r>
            <a:endParaRPr kumimoji="1" lang="ja-JP" altLang="en-US" dirty="0">
              <a:solidFill>
                <a:srgbClr val="00B0F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427984" y="6093296"/>
            <a:ext cx="3366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カリブ海クルーズ客の一港当たり平均滞在時間は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時間</a:t>
            </a:r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046660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107504" y="820639"/>
          <a:ext cx="8928992" cy="60373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0537"/>
                <a:gridCol w="3551991"/>
                <a:gridCol w="4176464"/>
              </a:tblGrid>
              <a:tr h="4739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800" kern="100" dirty="0">
                          <a:effectLst/>
                        </a:rPr>
                        <a:t>年</a:t>
                      </a:r>
                      <a:endParaRPr lang="ja-JP" sz="2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800" kern="100" dirty="0">
                          <a:effectLst/>
                        </a:rPr>
                        <a:t>辞書名</a:t>
                      </a:r>
                      <a:endParaRPr lang="ja-JP" sz="2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800" kern="100">
                          <a:effectLst/>
                        </a:rPr>
                        <a:t>解説</a:t>
                      </a:r>
                      <a:endParaRPr lang="ja-JP" sz="2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878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</a:rPr>
                        <a:t>1862</a:t>
                      </a:r>
                      <a:endParaRPr lang="ja-JP" sz="2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800" kern="100" dirty="0">
                          <a:effectLst/>
                        </a:rPr>
                        <a:t>英和対訳袖珍辞書</a:t>
                      </a:r>
                      <a:endParaRPr lang="ja-JP" sz="2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travel</a:t>
                      </a:r>
                      <a:r>
                        <a:rPr lang="ja-JP" sz="2800" kern="100" dirty="0">
                          <a:effectLst/>
                        </a:rPr>
                        <a:t>と</a:t>
                      </a:r>
                      <a:r>
                        <a:rPr lang="en-US" sz="2800" kern="100" dirty="0">
                          <a:effectLst/>
                        </a:rPr>
                        <a:t>tour</a:t>
                      </a:r>
                      <a:r>
                        <a:rPr lang="ja-JP" sz="2800" kern="100" dirty="0">
                          <a:effectLst/>
                        </a:rPr>
                        <a:t>の概念区別無</a:t>
                      </a:r>
                      <a:endParaRPr lang="ja-JP" sz="2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39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1872</a:t>
                      </a:r>
                      <a:endParaRPr lang="ja-JP" sz="2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800" kern="100" dirty="0">
                          <a:effectLst/>
                        </a:rPr>
                        <a:t>語彙</a:t>
                      </a:r>
                      <a:endParaRPr lang="ja-JP" sz="2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kern="100" dirty="0">
                          <a:effectLst/>
                        </a:rPr>
                        <a:t>遊覧を収録</a:t>
                      </a:r>
                      <a:endParaRPr lang="ja-JP" sz="2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39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</a:rPr>
                        <a:t>1889</a:t>
                      </a:r>
                      <a:endParaRPr lang="ja-JP" sz="2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800" kern="100" dirty="0">
                          <a:effectLst/>
                        </a:rPr>
                        <a:t>言海</a:t>
                      </a:r>
                      <a:endParaRPr lang="ja-JP" sz="2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kern="100">
                          <a:effectLst/>
                        </a:rPr>
                        <a:t>旅と遊覧を初区分</a:t>
                      </a:r>
                      <a:endParaRPr lang="ja-JP" sz="2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3907">
                <a:tc rowSpan="2"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</a:rPr>
                        <a:t>1911</a:t>
                      </a:r>
                      <a:endParaRPr lang="ja-JP" sz="2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800" kern="100" dirty="0">
                          <a:effectLst/>
                        </a:rPr>
                        <a:t>辞林</a:t>
                      </a:r>
                      <a:endParaRPr lang="ja-JP" sz="2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kern="100" dirty="0">
                          <a:solidFill>
                            <a:srgbClr val="FF0000"/>
                          </a:solidFill>
                          <a:effectLst/>
                        </a:rPr>
                        <a:t>観光を初収録</a:t>
                      </a:r>
                      <a:endParaRPr lang="ja-JP" sz="2800" kern="100" dirty="0">
                        <a:solidFill>
                          <a:srgbClr val="FF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878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800" kern="100" dirty="0">
                          <a:effectLst/>
                        </a:rPr>
                        <a:t>附音挿図英和字彙</a:t>
                      </a:r>
                      <a:endParaRPr lang="ja-JP" sz="2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solidFill>
                            <a:srgbClr val="FF0000"/>
                          </a:solidFill>
                          <a:effectLst/>
                        </a:rPr>
                        <a:t>travel</a:t>
                      </a:r>
                      <a:r>
                        <a:rPr lang="ja-JP" sz="2800" kern="100" dirty="0">
                          <a:solidFill>
                            <a:srgbClr val="FF0000"/>
                          </a:solidFill>
                          <a:effectLst/>
                        </a:rPr>
                        <a:t>と</a:t>
                      </a:r>
                      <a:r>
                        <a:rPr lang="en-US" sz="2800" kern="100" dirty="0">
                          <a:solidFill>
                            <a:srgbClr val="FF0000"/>
                          </a:solidFill>
                          <a:effectLst/>
                        </a:rPr>
                        <a:t>tour</a:t>
                      </a:r>
                      <a:r>
                        <a:rPr lang="ja-JP" sz="2800" kern="100" dirty="0">
                          <a:solidFill>
                            <a:srgbClr val="FF0000"/>
                          </a:solidFill>
                          <a:effectLst/>
                        </a:rPr>
                        <a:t>の概念区別</a:t>
                      </a:r>
                      <a:endParaRPr lang="ja-JP" sz="2800" kern="100" dirty="0">
                        <a:solidFill>
                          <a:srgbClr val="FF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39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</a:rPr>
                        <a:t>1912</a:t>
                      </a:r>
                      <a:endParaRPr lang="ja-JP" sz="2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800" kern="100" dirty="0">
                          <a:solidFill>
                            <a:srgbClr val="00B050"/>
                          </a:solidFill>
                          <a:effectLst/>
                        </a:rPr>
                        <a:t>ジャパン・ツーリスト・ビューロー設立</a:t>
                      </a:r>
                      <a:endParaRPr lang="ja-JP" sz="2800" kern="100" dirty="0">
                        <a:solidFill>
                          <a:srgbClr val="00B05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63878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</a:rPr>
                        <a:t>1917</a:t>
                      </a:r>
                      <a:endParaRPr lang="ja-JP" sz="2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800" kern="100">
                          <a:effectLst/>
                        </a:rPr>
                        <a:t>模範英和辞典</a:t>
                      </a:r>
                      <a:endParaRPr lang="ja-JP" sz="2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solidFill>
                            <a:srgbClr val="FF0000"/>
                          </a:solidFill>
                          <a:effectLst/>
                        </a:rPr>
                        <a:t>tourist</a:t>
                      </a:r>
                      <a:r>
                        <a:rPr lang="ja-JP" sz="2800" kern="100" dirty="0">
                          <a:solidFill>
                            <a:srgbClr val="FF0000"/>
                          </a:solidFill>
                          <a:effectLst/>
                        </a:rPr>
                        <a:t>（観光客）初収録</a:t>
                      </a:r>
                      <a:endParaRPr lang="ja-JP" sz="2800" kern="100" dirty="0">
                        <a:solidFill>
                          <a:srgbClr val="FF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878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</a:rPr>
                        <a:t>1927</a:t>
                      </a:r>
                      <a:endParaRPr lang="ja-JP" sz="2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800" kern="100">
                          <a:effectLst/>
                        </a:rPr>
                        <a:t>新英和大辞典</a:t>
                      </a:r>
                      <a:endParaRPr lang="ja-JP" sz="2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solidFill>
                            <a:srgbClr val="FF0000"/>
                          </a:solidFill>
                          <a:effectLst/>
                        </a:rPr>
                        <a:t>tour</a:t>
                      </a:r>
                      <a:r>
                        <a:rPr lang="ja-JP" sz="2800" kern="100" dirty="0">
                          <a:solidFill>
                            <a:srgbClr val="FF0000"/>
                          </a:solidFill>
                          <a:effectLst/>
                        </a:rPr>
                        <a:t>に観光旅行を充てる</a:t>
                      </a:r>
                      <a:endParaRPr lang="ja-JP" sz="2800" kern="100" dirty="0">
                        <a:solidFill>
                          <a:srgbClr val="FF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39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</a:rPr>
                        <a:t>1930</a:t>
                      </a:r>
                      <a:endParaRPr lang="ja-JP" sz="2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800" kern="100" dirty="0">
                          <a:solidFill>
                            <a:srgbClr val="00B050"/>
                          </a:solidFill>
                          <a:effectLst/>
                        </a:rPr>
                        <a:t>国際観光局（</a:t>
                      </a:r>
                      <a:r>
                        <a:rPr lang="en-US" sz="2800" kern="100" dirty="0">
                          <a:solidFill>
                            <a:srgbClr val="00B050"/>
                          </a:solidFill>
                          <a:effectLst/>
                        </a:rPr>
                        <a:t>Board of Tourist Industry</a:t>
                      </a:r>
                      <a:r>
                        <a:rPr lang="ja-JP" sz="2800" kern="100" dirty="0">
                          <a:solidFill>
                            <a:srgbClr val="00B050"/>
                          </a:solidFill>
                          <a:effectLst/>
                        </a:rPr>
                        <a:t>）設立</a:t>
                      </a:r>
                      <a:endParaRPr lang="ja-JP" sz="2800" kern="100" dirty="0">
                        <a:solidFill>
                          <a:srgbClr val="00B05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63878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</a:rPr>
                        <a:t>1932</a:t>
                      </a:r>
                      <a:endParaRPr lang="ja-JP" sz="2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800" kern="100">
                          <a:effectLst/>
                        </a:rPr>
                        <a:t>大英和辞典</a:t>
                      </a:r>
                      <a:endParaRPr lang="ja-JP" sz="2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solidFill>
                            <a:srgbClr val="FF0000"/>
                          </a:solidFill>
                          <a:effectLst/>
                        </a:rPr>
                        <a:t>tourism</a:t>
                      </a:r>
                      <a:r>
                        <a:rPr lang="ja-JP" sz="2800" kern="100" dirty="0">
                          <a:solidFill>
                            <a:srgbClr val="FF0000"/>
                          </a:solidFill>
                          <a:effectLst/>
                        </a:rPr>
                        <a:t>と </a:t>
                      </a:r>
                      <a:r>
                        <a:rPr lang="en-US" sz="2800" kern="100" dirty="0">
                          <a:solidFill>
                            <a:srgbClr val="FF0000"/>
                          </a:solidFill>
                          <a:effectLst/>
                        </a:rPr>
                        <a:t>tour</a:t>
                      </a:r>
                      <a:r>
                        <a:rPr lang="ja-JP" sz="2800" kern="100" dirty="0">
                          <a:solidFill>
                            <a:srgbClr val="FF0000"/>
                          </a:solidFill>
                          <a:effectLst/>
                        </a:rPr>
                        <a:t>と区別無</a:t>
                      </a:r>
                      <a:endParaRPr lang="ja-JP" sz="2800" kern="100" dirty="0">
                        <a:solidFill>
                          <a:srgbClr val="FF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タイトル 6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ja-JP" altLang="ja-JP" b="1" dirty="0"/>
              <a:t>辞書に見る「観光」「</a:t>
            </a:r>
            <a:r>
              <a:rPr lang="en-US" altLang="ja-JP" b="1" dirty="0"/>
              <a:t>tour</a:t>
            </a:r>
            <a:r>
              <a:rPr lang="ja-JP" altLang="ja-JP" b="1" dirty="0"/>
              <a:t>」「</a:t>
            </a:r>
            <a:r>
              <a:rPr lang="en-US" altLang="ja-JP" b="1" dirty="0"/>
              <a:t>tourism</a:t>
            </a:r>
            <a:r>
              <a:rPr lang="ja-JP" altLang="ja-JP" b="1" dirty="0"/>
              <a:t>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3722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r>
              <a:rPr kumimoji="1" lang="ja-JP" altLang="en-US" dirty="0" smtClean="0"/>
              <a:t>国際「観光」局　語源は易経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257800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英訳は　</a:t>
            </a:r>
            <a:r>
              <a:rPr kumimoji="1" lang="en-US" altLang="ja-JP" dirty="0" smtClean="0"/>
              <a:t>Board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of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Tourist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Industry</a:t>
            </a:r>
          </a:p>
          <a:p>
            <a:r>
              <a:rPr lang="en-US" altLang="ja-JP" dirty="0" smtClean="0"/>
              <a:t>Tourism</a:t>
            </a:r>
            <a:r>
              <a:rPr lang="ja-JP" altLang="en-US" dirty="0" smtClean="0"/>
              <a:t>ではなく</a:t>
            </a:r>
            <a:r>
              <a:rPr lang="en-US" altLang="ja-JP" dirty="0" smtClean="0"/>
              <a:t>Tourist</a:t>
            </a:r>
            <a:r>
              <a:rPr lang="ja-JP" altLang="en-US" dirty="0" smtClean="0"/>
              <a:t>　　</a:t>
            </a:r>
            <a:r>
              <a:rPr lang="en-US" altLang="ja-JP" dirty="0" smtClean="0"/>
              <a:t>International</a:t>
            </a:r>
            <a:r>
              <a:rPr lang="ja-JP" altLang="en-US" dirty="0" smtClean="0"/>
              <a:t>はつけない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法令用語</a:t>
            </a:r>
            <a:r>
              <a:rPr kumimoji="1" lang="ja-JP" altLang="en-US" dirty="0" smtClean="0"/>
              <a:t>・国際「観光」局の</a:t>
            </a:r>
            <a:r>
              <a:rPr kumimoji="1" lang="ja-JP" altLang="en-US" dirty="0" smtClean="0">
                <a:solidFill>
                  <a:srgbClr val="FF0000"/>
                </a:solidFill>
              </a:rPr>
              <a:t>語源は易経</a:t>
            </a:r>
            <a:r>
              <a:rPr kumimoji="1" lang="ja-JP" altLang="en-US" dirty="0" smtClean="0"/>
              <a:t>とし、その解釈を「国の光りを示す」と、インバウンドへ変化させる</a:t>
            </a:r>
            <a:endParaRPr kumimoji="1" lang="en-US" altLang="ja-JP" dirty="0" smtClean="0"/>
          </a:p>
          <a:p>
            <a:r>
              <a:rPr lang="ja-JP" altLang="en-US" dirty="0" smtClean="0"/>
              <a:t>観光もツーリズムも曖昧なことには変わりはない（なんでも観光、</a:t>
            </a:r>
            <a:r>
              <a:rPr lang="ja-JP" altLang="en-US" dirty="0" smtClean="0">
                <a:solidFill>
                  <a:srgbClr val="FF0000"/>
                </a:solidFill>
              </a:rPr>
              <a:t>ハイフン・ツーリズムの氾濫）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kumimoji="1" lang="ja-JP" altLang="en-US" dirty="0" smtClean="0"/>
              <a:t>観光基本法は定義ができなかった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（規範性の必要な観光関係の法律が不要</a:t>
            </a:r>
            <a:r>
              <a:rPr kumimoji="1" lang="ja-JP" altLang="en-US" dirty="0" smtClean="0"/>
              <a:t>であった</a:t>
            </a:r>
            <a:r>
              <a:rPr kumimoji="1" lang="ja-JP" altLang="en-US" dirty="0" smtClean="0">
                <a:solidFill>
                  <a:srgbClr val="FF0000"/>
                </a:solidFill>
              </a:rPr>
              <a:t>。）⇔統計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 smtClean="0"/>
              <a:t>観光立国推進基本法は</a:t>
            </a:r>
            <a:r>
              <a:rPr lang="ja-JP" altLang="en-US" dirty="0" smtClean="0">
                <a:solidFill>
                  <a:srgbClr val="FF0000"/>
                </a:solidFill>
              </a:rPr>
              <a:t>、中央集権規定を削除</a:t>
            </a:r>
            <a:r>
              <a:rPr lang="ja-JP" altLang="en-US" dirty="0" smtClean="0"/>
              <a:t>した点に立法の意味があるが</a:t>
            </a:r>
            <a:r>
              <a:rPr lang="ja-JP" altLang="en-US" dirty="0" smtClean="0">
                <a:solidFill>
                  <a:srgbClr val="FF0000"/>
                </a:solidFill>
              </a:rPr>
              <a:t>、エコツーリズム推進法</a:t>
            </a:r>
            <a:r>
              <a:rPr lang="ja-JP" altLang="en-US" dirty="0" smtClean="0"/>
              <a:t>により</a:t>
            </a:r>
            <a:r>
              <a:rPr lang="ja-JP" altLang="en-US" dirty="0" smtClean="0">
                <a:solidFill>
                  <a:srgbClr val="FF0000"/>
                </a:solidFill>
              </a:rPr>
              <a:t>規範性の矛盾</a:t>
            </a:r>
            <a:r>
              <a:rPr lang="ja-JP" altLang="en-US" dirty="0" smtClean="0"/>
              <a:t>を抱えてしまった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2699792" y="4221088"/>
            <a:ext cx="1800200" cy="720080"/>
          </a:xfrm>
          <a:prstGeom prst="roundRect">
            <a:avLst/>
          </a:prstGeom>
          <a:noFill/>
          <a:ln w="76200" cmpd="thinThick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b="1" dirty="0" smtClean="0">
                <a:solidFill>
                  <a:schemeClr val="tx1"/>
                </a:solidFill>
              </a:rPr>
              <a:t>一九三○年</a:t>
            </a:r>
            <a:endParaRPr lang="en-US" altLang="ja-JP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b="1" dirty="0" smtClean="0">
                <a:solidFill>
                  <a:schemeClr val="tx1"/>
                </a:solidFill>
              </a:rPr>
              <a:t>　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国際観光局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1" name="右矢印 10"/>
          <p:cNvSpPr/>
          <p:nvPr/>
        </p:nvSpPr>
        <p:spPr>
          <a:xfrm>
            <a:off x="467544" y="-7960"/>
            <a:ext cx="8676456" cy="916680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概念「観光」の発生とその理由（日本、中国、西洋）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4" name="右矢印 13"/>
          <p:cNvSpPr/>
          <p:nvPr/>
        </p:nvSpPr>
        <p:spPr>
          <a:xfrm>
            <a:off x="3995936" y="4816576"/>
            <a:ext cx="2520280" cy="1636760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「観光</a:t>
            </a:r>
            <a:r>
              <a:rPr lang="ja-JP" altLang="en-US" sz="1600" b="1" dirty="0" smtClean="0">
                <a:solidFill>
                  <a:schemeClr val="tx1"/>
                </a:solidFill>
              </a:rPr>
              <a:t>」のインバウンド</a:t>
            </a:r>
            <a:endParaRPr lang="en-US" altLang="ja-JP" sz="16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600" b="1" dirty="0" smtClean="0">
                <a:solidFill>
                  <a:schemeClr val="tx1"/>
                </a:solidFill>
              </a:rPr>
              <a:t>概念の強化</a:t>
            </a:r>
            <a:endParaRPr lang="en-US" altLang="ja-JP" sz="16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600" b="1" dirty="0" smtClean="0">
                <a:solidFill>
                  <a:schemeClr val="tx1"/>
                </a:solidFill>
              </a:rPr>
              <a:t>（帝国日本を見せる）</a:t>
            </a:r>
            <a:endParaRPr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5" name="下矢印 14"/>
          <p:cNvSpPr/>
          <p:nvPr/>
        </p:nvSpPr>
        <p:spPr>
          <a:xfrm>
            <a:off x="2699792" y="3068960"/>
            <a:ext cx="1924792" cy="1008112"/>
          </a:xfrm>
          <a:prstGeom prst="downArrow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外貨</a:t>
            </a:r>
            <a:endParaRPr kumimoji="1" lang="en-US" altLang="ja-JP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獲得（政策）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6" name="右矢印 15"/>
          <p:cNvSpPr/>
          <p:nvPr/>
        </p:nvSpPr>
        <p:spPr>
          <a:xfrm>
            <a:off x="179512" y="640112"/>
            <a:ext cx="9001000" cy="916680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 smtClean="0">
                <a:solidFill>
                  <a:schemeClr val="tx1"/>
                </a:solidFill>
              </a:rPr>
              <a:t>字句「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遊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覧」「遊歴」等の使用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18" name="右矢印 17"/>
          <p:cNvSpPr/>
          <p:nvPr/>
        </p:nvSpPr>
        <p:spPr>
          <a:xfrm>
            <a:off x="2915816" y="1484784"/>
            <a:ext cx="2448272" cy="1512168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tx1"/>
                </a:solidFill>
              </a:rPr>
              <a:t>字句「観光」へ</a:t>
            </a:r>
            <a:r>
              <a:rPr lang="ja-JP" altLang="en-US" b="1" dirty="0" smtClean="0">
                <a:solidFill>
                  <a:srgbClr val="FF0000"/>
                </a:solidFill>
              </a:rPr>
              <a:t>収斂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19" name="右矢印 18"/>
          <p:cNvSpPr/>
          <p:nvPr/>
        </p:nvSpPr>
        <p:spPr>
          <a:xfrm>
            <a:off x="5976664" y="1340768"/>
            <a:ext cx="3131840" cy="2592288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tx1"/>
                </a:solidFill>
              </a:rPr>
              <a:t>字句「観光」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20" name="右矢印 19"/>
          <p:cNvSpPr/>
          <p:nvPr/>
        </p:nvSpPr>
        <p:spPr>
          <a:xfrm>
            <a:off x="179512" y="1844824"/>
            <a:ext cx="2088232" cy="576064"/>
          </a:xfrm>
          <a:prstGeom prst="rightArrow">
            <a:avLst/>
          </a:prstGeom>
          <a:solidFill>
            <a:schemeClr val="bg2"/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</a:rPr>
              <a:t>字句「観光」の使用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22" name="右矢印 21"/>
          <p:cNvSpPr/>
          <p:nvPr/>
        </p:nvSpPr>
        <p:spPr>
          <a:xfrm>
            <a:off x="107504" y="2708920"/>
            <a:ext cx="1728193" cy="1008112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</a:rPr>
              <a:t>字句「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tourist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」の紹介</a:t>
            </a:r>
            <a:endParaRPr lang="en-US" altLang="ja-JP" sz="1400" b="1" dirty="0" smtClean="0">
              <a:solidFill>
                <a:schemeClr val="tx1"/>
              </a:solidFill>
            </a:endParaRPr>
          </a:p>
        </p:txBody>
      </p:sp>
      <p:sp>
        <p:nvSpPr>
          <p:cNvPr id="23" name="右矢印 22"/>
          <p:cNvSpPr/>
          <p:nvPr/>
        </p:nvSpPr>
        <p:spPr>
          <a:xfrm>
            <a:off x="683568" y="3645024"/>
            <a:ext cx="1656185" cy="764280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</a:rPr>
              <a:t>字句「ツーリスト」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24" name="右矢印 23"/>
          <p:cNvSpPr/>
          <p:nvPr/>
        </p:nvSpPr>
        <p:spPr>
          <a:xfrm>
            <a:off x="539552" y="4869160"/>
            <a:ext cx="2448272" cy="1584176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「観光」概念</a:t>
            </a:r>
            <a:r>
              <a:rPr lang="ja-JP" altLang="en-US" sz="1600" b="1" dirty="0" smtClean="0">
                <a:solidFill>
                  <a:schemeClr val="tx1"/>
                </a:solidFill>
              </a:rPr>
              <a:t>の</a:t>
            </a:r>
            <a:endParaRPr lang="en-US" altLang="ja-JP" sz="16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600" b="1" dirty="0" smtClean="0">
                <a:solidFill>
                  <a:schemeClr val="tx1"/>
                </a:solidFill>
              </a:rPr>
              <a:t>字句</a:t>
            </a:r>
            <a:r>
              <a:rPr lang="ja-JP" altLang="en-US" sz="1600" b="1" dirty="0">
                <a:solidFill>
                  <a:schemeClr val="tx1"/>
                </a:solidFill>
              </a:rPr>
              <a:t>「観光」と</a:t>
            </a:r>
            <a:r>
              <a:rPr lang="ja-JP" altLang="en-US" sz="1600" b="1" dirty="0" smtClean="0">
                <a:solidFill>
                  <a:schemeClr val="tx1"/>
                </a:solidFill>
              </a:rPr>
              <a:t>の</a:t>
            </a:r>
            <a:endParaRPr lang="en-US" altLang="ja-JP" sz="16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600" b="1" dirty="0" smtClean="0">
                <a:solidFill>
                  <a:schemeClr val="tx1"/>
                </a:solidFill>
              </a:rPr>
              <a:t>シンクロ化</a:t>
            </a:r>
            <a:endParaRPr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29" name="右矢印 28"/>
          <p:cNvSpPr/>
          <p:nvPr/>
        </p:nvSpPr>
        <p:spPr>
          <a:xfrm>
            <a:off x="8533456" y="2996952"/>
            <a:ext cx="647056" cy="720080"/>
          </a:xfrm>
          <a:prstGeom prst="rightArrow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800" b="1" dirty="0" smtClean="0">
                <a:solidFill>
                  <a:schemeClr val="tx1"/>
                </a:solidFill>
              </a:rPr>
              <a:t>ツーリズム</a:t>
            </a:r>
            <a:endParaRPr kumimoji="1" lang="ja-JP" altLang="en-US" sz="800" b="1" dirty="0">
              <a:solidFill>
                <a:srgbClr val="FF0000"/>
              </a:solidFill>
            </a:endParaRPr>
          </a:p>
        </p:txBody>
      </p:sp>
      <p:sp>
        <p:nvSpPr>
          <p:cNvPr id="30" name="円/楕円 29"/>
          <p:cNvSpPr/>
          <p:nvPr/>
        </p:nvSpPr>
        <p:spPr>
          <a:xfrm>
            <a:off x="3081536" y="5034880"/>
            <a:ext cx="770384" cy="1418456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b="1" dirty="0" smtClean="0">
                <a:solidFill>
                  <a:srgbClr val="FF0000"/>
                </a:solidFill>
              </a:rPr>
              <a:t>越境</a:t>
            </a:r>
            <a:r>
              <a:rPr kumimoji="1"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概念の有無</a:t>
            </a:r>
            <a:endParaRPr kumimoji="1" lang="ja-JP" alt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539552" y="4437112"/>
            <a:ext cx="1440160" cy="576064"/>
          </a:xfrm>
          <a:prstGeom prst="roundRect">
            <a:avLst/>
          </a:prstGeom>
          <a:noFill/>
          <a:ln w="76200" cmpd="thinThick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</a:rPr>
              <a:t>一九一ニ年ジャパン・ツーリスト</a:t>
            </a:r>
            <a:r>
              <a:rPr lang="ja-JP" altLang="en-US" sz="1200" b="1" smtClean="0">
                <a:solidFill>
                  <a:schemeClr val="tx1"/>
                </a:solidFill>
              </a:rPr>
              <a:t>・ビューロー</a:t>
            </a:r>
            <a:endParaRPr lang="en-US" altLang="ja-JP" sz="1200" b="1" dirty="0" smtClean="0">
              <a:solidFill>
                <a:schemeClr val="tx1"/>
              </a:solidFill>
            </a:endParaRPr>
          </a:p>
        </p:txBody>
      </p:sp>
      <p:sp>
        <p:nvSpPr>
          <p:cNvPr id="34" name="右矢印 33"/>
          <p:cNvSpPr/>
          <p:nvPr/>
        </p:nvSpPr>
        <p:spPr>
          <a:xfrm>
            <a:off x="6588224" y="4653136"/>
            <a:ext cx="2151856" cy="1512168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tx1"/>
                </a:solidFill>
              </a:rPr>
              <a:t>字句「</a:t>
            </a:r>
            <a:r>
              <a:rPr lang="ja-JP" altLang="en-US" b="1" dirty="0" smtClean="0">
                <a:solidFill>
                  <a:srgbClr val="FF0000"/>
                </a:solidFill>
              </a:rPr>
              <a:t>レクリエーション</a:t>
            </a:r>
            <a:r>
              <a:rPr lang="ja-JP" altLang="en-US" b="1" dirty="0" smtClean="0">
                <a:solidFill>
                  <a:schemeClr val="tx1"/>
                </a:solidFill>
              </a:rPr>
              <a:t>」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2" name="円/楕円 1"/>
          <p:cNvSpPr/>
          <p:nvPr/>
        </p:nvSpPr>
        <p:spPr>
          <a:xfrm>
            <a:off x="107504" y="38590"/>
            <a:ext cx="1944216" cy="65410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何時からか</a:t>
            </a:r>
            <a:endParaRPr kumimoji="1" lang="en-US" altLang="ja-JP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ja-JP" altLang="en-US" sz="12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産業革命？</a:t>
            </a:r>
            <a:endParaRPr kumimoji="1" lang="ja-JP" altLang="en-US" sz="1200" i="1" dirty="0"/>
          </a:p>
        </p:txBody>
      </p:sp>
      <p:sp>
        <p:nvSpPr>
          <p:cNvPr id="21" name="角丸四角形 20"/>
          <p:cNvSpPr/>
          <p:nvPr/>
        </p:nvSpPr>
        <p:spPr>
          <a:xfrm>
            <a:off x="5796136" y="4293096"/>
            <a:ext cx="1512168" cy="504056"/>
          </a:xfrm>
          <a:prstGeom prst="roundRect">
            <a:avLst/>
          </a:prstGeom>
          <a:noFill/>
          <a:ln w="76200" cmpd="thinThick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</a:rPr>
              <a:t>一九三九年</a:t>
            </a:r>
            <a:endParaRPr lang="en-US" altLang="ja-JP" sz="16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600" b="1" dirty="0" smtClean="0">
                <a:solidFill>
                  <a:schemeClr val="tx1"/>
                </a:solidFill>
              </a:rPr>
              <a:t>　厚生省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円/楕円 24"/>
          <p:cNvSpPr/>
          <p:nvPr/>
        </p:nvSpPr>
        <p:spPr>
          <a:xfrm>
            <a:off x="7668344" y="5589240"/>
            <a:ext cx="1440160" cy="126876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600" b="1" dirty="0" smtClean="0">
                <a:solidFill>
                  <a:srgbClr val="FF0000"/>
                </a:solidFill>
              </a:rPr>
              <a:t>国内観光政策</a:t>
            </a:r>
            <a:r>
              <a:rPr kumimoji="1" lang="ja-JP" alt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の未発達</a:t>
            </a:r>
            <a:endParaRPr kumimoji="1" lang="ja-JP" altLang="en-US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76864" cy="720080"/>
          </a:xfrm>
          <a:solidFill>
            <a:srgbClr val="FFFF00"/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国内</a:t>
            </a:r>
            <a:r>
              <a:rPr kumimoji="1" lang="ja-JP" altLang="en-US" dirty="0" smtClean="0">
                <a:solidFill>
                  <a:srgbClr val="FF0000"/>
                </a:solidFill>
              </a:rPr>
              <a:t>観光「地」</a:t>
            </a:r>
            <a:r>
              <a:rPr kumimoji="1" lang="ja-JP" altLang="en-US" dirty="0" smtClean="0"/>
              <a:t>の発生のメカニズム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72008" y="980728"/>
            <a:ext cx="1763688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アウトバウンド</a:t>
            </a:r>
            <a:endParaRPr kumimoji="1" lang="en-US" altLang="ja-JP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遊歴　物見遊山</a:t>
            </a:r>
            <a:endParaRPr kumimoji="1" lang="ja-JP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344816" y="1074440"/>
            <a:ext cx="169168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イントバウンド</a:t>
            </a:r>
            <a:endParaRPr kumimoji="1" lang="en-US" altLang="ja-JP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「観光」地</a:t>
            </a:r>
            <a:endParaRPr kumimoji="1" lang="ja-JP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051720" y="1484784"/>
            <a:ext cx="4536504" cy="1800200"/>
          </a:xfrm>
          <a:prstGeom prst="rect">
            <a:avLst/>
          </a:prstGeom>
          <a:noFill/>
          <a:ln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148064" y="6381328"/>
            <a:ext cx="1944216" cy="43204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内主外従</a:t>
            </a:r>
            <a:endParaRPr kumimoji="1" lang="en-US" altLang="ja-JP" sz="32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下矢印 7"/>
          <p:cNvSpPr/>
          <p:nvPr/>
        </p:nvSpPr>
        <p:spPr>
          <a:xfrm>
            <a:off x="5599536" y="5085184"/>
            <a:ext cx="988688" cy="1224136"/>
          </a:xfrm>
          <a:prstGeom prst="downArrow">
            <a:avLst>
              <a:gd name="adj1" fmla="val 5000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本音</a:t>
            </a:r>
            <a:endParaRPr kumimoji="1" lang="ja-JP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355976" y="2348880"/>
            <a:ext cx="2088232" cy="7920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国内観光事業</a:t>
            </a:r>
            <a:endParaRPr kumimoji="1" lang="en-US" altLang="ja-JP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（外客用施設整備）</a:t>
            </a:r>
            <a:endParaRPr kumimoji="1" lang="ja-JP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267744" y="2370584"/>
            <a:ext cx="1944216" cy="7703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国際</a:t>
            </a:r>
            <a:r>
              <a:rPr kumimoji="1"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観光事業</a:t>
            </a:r>
            <a:endParaRPr kumimoji="1" lang="en-US" altLang="ja-JP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（海外観光宣伝）</a:t>
            </a:r>
            <a:endParaRPr kumimoji="1" lang="ja-JP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636168" y="1628800"/>
            <a:ext cx="3015952" cy="6263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国際</a:t>
            </a:r>
            <a:r>
              <a:rPr kumimoji="1"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観光行政の展開</a:t>
            </a:r>
            <a:endParaRPr kumimoji="1" lang="en-US" altLang="ja-JP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1930</a:t>
            </a:r>
            <a:r>
              <a:rPr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年</a:t>
            </a:r>
            <a:endParaRPr kumimoji="1" lang="en-US" altLang="ja-JP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355976" y="3573016"/>
            <a:ext cx="1143744" cy="5760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西洋人用</a:t>
            </a:r>
            <a:endParaRPr kumimoji="1" lang="ja-JP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355976" y="5517232"/>
            <a:ext cx="1143744" cy="57606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日本人用</a:t>
            </a:r>
            <a:endParaRPr kumimoji="1" lang="ja-JP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339752" y="3429000"/>
            <a:ext cx="1791816" cy="11521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ホテル　洋食</a:t>
            </a:r>
            <a:endParaRPr lang="en-US" altLang="ja-JP" sz="1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ja-JP" alt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国宝保存法</a:t>
            </a:r>
            <a:endParaRPr lang="en-US" altLang="ja-JP" sz="1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1929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年</a:t>
            </a:r>
            <a:endParaRPr lang="en-US" altLang="ja-JP" sz="1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ja-JP" alt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国立公園法</a:t>
            </a:r>
            <a:endParaRPr lang="en-US" altLang="ja-JP" sz="1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1931</a:t>
            </a:r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年</a:t>
            </a:r>
            <a:endParaRPr lang="en-US" altLang="ja-JP" sz="1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2339752" y="4941168"/>
            <a:ext cx="1800200" cy="136815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旅館　和食</a:t>
            </a:r>
            <a:endParaRPr lang="en-US" altLang="ja-JP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名勝・風致地区　</a:t>
            </a:r>
            <a:endParaRPr lang="en-US" altLang="ja-JP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芝居小屋</a:t>
            </a:r>
            <a:endParaRPr lang="en-US" altLang="ja-JP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上下矢印 15"/>
          <p:cNvSpPr/>
          <p:nvPr/>
        </p:nvSpPr>
        <p:spPr>
          <a:xfrm>
            <a:off x="4283968" y="4221088"/>
            <a:ext cx="1296144" cy="1152128"/>
          </a:xfrm>
          <a:prstGeom prst="upDownArrow">
            <a:avLst>
              <a:gd name="adj1" fmla="val 50000"/>
              <a:gd name="adj2" fmla="val 16217"/>
            </a:avLst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400" b="1" dirty="0" smtClean="0">
                <a:solidFill>
                  <a:srgbClr val="FF0000"/>
                </a:solidFill>
              </a:rPr>
              <a:t>生活様式の</a:t>
            </a:r>
            <a:endParaRPr lang="en-US" altLang="ja-JP" sz="1400" b="1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1400" b="1" dirty="0" smtClean="0">
                <a:solidFill>
                  <a:srgbClr val="FF0000"/>
                </a:solidFill>
              </a:rPr>
              <a:t>差異</a:t>
            </a:r>
            <a:r>
              <a:rPr kumimoji="1" lang="ja-JP" altLang="en-US" sz="1400" b="1" dirty="0" smtClean="0">
                <a:solidFill>
                  <a:srgbClr val="FF0000"/>
                </a:solidFill>
              </a:rPr>
              <a:t>明確</a:t>
            </a:r>
            <a:endParaRPr kumimoji="1" lang="ja-JP" altLang="en-US" sz="1400" b="1" dirty="0">
              <a:solidFill>
                <a:srgbClr val="FF0000"/>
              </a:solidFill>
            </a:endParaRPr>
          </a:p>
        </p:txBody>
      </p:sp>
      <p:sp>
        <p:nvSpPr>
          <p:cNvPr id="17" name="右矢印 16"/>
          <p:cNvSpPr/>
          <p:nvPr/>
        </p:nvSpPr>
        <p:spPr>
          <a:xfrm>
            <a:off x="1835696" y="980728"/>
            <a:ext cx="5400600" cy="484632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外貨獲得</a:t>
            </a:r>
            <a:endParaRPr kumimoji="1" lang="ja-JP" alt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左カーブ矢印 17"/>
          <p:cNvSpPr/>
          <p:nvPr/>
        </p:nvSpPr>
        <p:spPr>
          <a:xfrm flipV="1">
            <a:off x="5796136" y="3429000"/>
            <a:ext cx="947544" cy="1800200"/>
          </a:xfrm>
          <a:prstGeom prst="curved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kumimoji="1" lang="ja-JP" altLang="en-US" b="1" dirty="0" smtClean="0">
                <a:solidFill>
                  <a:srgbClr val="FF0000"/>
                </a:solidFill>
              </a:rPr>
              <a:t>西洋化</a:t>
            </a:r>
            <a:endParaRPr kumimoji="1" lang="en-US" altLang="ja-JP" b="1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b="1" dirty="0" smtClean="0">
                <a:solidFill>
                  <a:srgbClr val="FF0000"/>
                </a:solidFill>
              </a:rPr>
              <a:t>相対化</a:t>
            </a:r>
            <a:endParaRPr kumimoji="1" lang="en-US" altLang="ja-JP" b="1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b="1" dirty="0" smtClean="0">
                <a:solidFill>
                  <a:srgbClr val="FF0000"/>
                </a:solidFill>
              </a:rPr>
              <a:t>大衆化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7092280" y="3645024"/>
            <a:ext cx="1512168" cy="7920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保健・保養</a:t>
            </a:r>
            <a:endParaRPr kumimoji="1" lang="en-US" altLang="ja-JP" sz="1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ja-JP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レクリエーション</a:t>
            </a:r>
            <a:endParaRPr kumimoji="1" lang="ja-JP" altLang="en-US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6444208" y="5229200"/>
            <a:ext cx="2655912" cy="5543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厚生行政の発生・展開</a:t>
            </a:r>
            <a:endParaRPr kumimoji="1" lang="ja-JP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上矢印 20"/>
          <p:cNvSpPr/>
          <p:nvPr/>
        </p:nvSpPr>
        <p:spPr>
          <a:xfrm>
            <a:off x="7831784" y="4581128"/>
            <a:ext cx="1060696" cy="576064"/>
          </a:xfrm>
          <a:prstGeom prst="up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建前</a:t>
            </a:r>
            <a:endParaRPr kumimoji="1" lang="ja-JP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54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7864" y="116632"/>
            <a:ext cx="5760640" cy="792088"/>
          </a:xfrm>
          <a:ln w="57150"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3600" dirty="0" smtClean="0"/>
              <a:t>戦後の国内観光行政の展開</a:t>
            </a:r>
            <a:endParaRPr kumimoji="1" lang="ja-JP" altLang="en-US" sz="3600" dirty="0"/>
          </a:p>
        </p:txBody>
      </p:sp>
      <p:sp>
        <p:nvSpPr>
          <p:cNvPr id="4" name="正方形/長方形 3"/>
          <p:cNvSpPr/>
          <p:nvPr/>
        </p:nvSpPr>
        <p:spPr>
          <a:xfrm>
            <a:off x="323528" y="1340768"/>
            <a:ext cx="2088232" cy="7200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1940</a:t>
            </a:r>
            <a:r>
              <a:rPr kumimoji="1"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年</a:t>
            </a:r>
            <a:endParaRPr kumimoji="1" lang="en-US" altLang="ja-JP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東京オリンピック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23528" y="2132856"/>
            <a:ext cx="2088232" cy="7200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世界レクリエーション大会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79512" y="3789040"/>
            <a:ext cx="2160240" cy="7200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レクリエーション（厚生）</a:t>
            </a:r>
            <a:endParaRPr kumimoji="1" lang="en-US" altLang="ja-JP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厚生省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79512" y="1196752"/>
            <a:ext cx="2448272" cy="1800200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右矢印 7"/>
          <p:cNvSpPr/>
          <p:nvPr/>
        </p:nvSpPr>
        <p:spPr>
          <a:xfrm>
            <a:off x="3275856" y="1412776"/>
            <a:ext cx="360040" cy="1512168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3851920" y="1556792"/>
            <a:ext cx="2448272" cy="72008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国民体育大会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851920" y="2348880"/>
            <a:ext cx="2439888" cy="72008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全国レクリエーション大会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707904" y="1412776"/>
            <a:ext cx="2744688" cy="1800200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6668616" y="1484784"/>
            <a:ext cx="2439888" cy="72008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レクリエーション・スポーツ行政　文部省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203848" y="3356992"/>
            <a:ext cx="1944216" cy="12961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旅館行政</a:t>
            </a:r>
            <a:endParaRPr lang="en-US" altLang="ja-JP" sz="1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（</a:t>
            </a:r>
            <a:r>
              <a:rPr lang="ja-JP" altLang="en-US" sz="1600" b="1" dirty="0" smtClean="0">
                <a:solidFill>
                  <a:srgbClr val="FF0000"/>
                </a:solidFill>
              </a:rPr>
              <a:t>宿泊・居住未分離</a:t>
            </a:r>
            <a:r>
              <a:rPr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、</a:t>
            </a:r>
            <a:endParaRPr lang="en-US" altLang="ja-JP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内外無差別）　</a:t>
            </a:r>
            <a:endParaRPr lang="en-US" altLang="ja-JP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ja-JP" alt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温泉行政</a:t>
            </a:r>
            <a:r>
              <a:rPr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（外客用）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51520" y="5445224"/>
            <a:ext cx="2016224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運輸省（鉄道省）</a:t>
            </a:r>
            <a:endParaRPr kumimoji="1" lang="en-US" altLang="ja-JP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国際観光行政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3203848" y="5013176"/>
            <a:ext cx="1728192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国際</a:t>
            </a:r>
            <a:r>
              <a:rPr lang="ja-JP" altLang="en-US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観光</a:t>
            </a:r>
            <a:r>
              <a:rPr lang="ja-JP" altLang="en-US" sz="1600" b="1" dirty="0" smtClean="0">
                <a:solidFill>
                  <a:srgbClr val="FF0000"/>
                </a:solidFill>
              </a:rPr>
              <a:t>ホテル</a:t>
            </a:r>
            <a:r>
              <a:rPr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整備法</a:t>
            </a:r>
            <a:endParaRPr lang="en-US" altLang="ja-JP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（規程は外客）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右矢印 15"/>
          <p:cNvSpPr/>
          <p:nvPr/>
        </p:nvSpPr>
        <p:spPr>
          <a:xfrm>
            <a:off x="5220072" y="4725144"/>
            <a:ext cx="648072" cy="2132856"/>
          </a:xfrm>
          <a:prstGeom prst="rightArrow">
            <a:avLst>
              <a:gd name="adj1" fmla="val 50000"/>
              <a:gd name="adj2" fmla="val 30624"/>
            </a:avLst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日本人向け化</a:t>
            </a:r>
            <a:endParaRPr kumimoji="1" lang="ja-JP" alt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203848" y="5877272"/>
            <a:ext cx="1800200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rgbClr val="FF0000"/>
                </a:solidFill>
              </a:rPr>
              <a:t>旅行</a:t>
            </a:r>
            <a:r>
              <a:rPr kumimoji="1"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あっ旋業法</a:t>
            </a:r>
            <a:endParaRPr kumimoji="1" lang="en-US" altLang="ja-JP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（外客中心、</a:t>
            </a:r>
            <a:endParaRPr lang="en-US" altLang="ja-JP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ja-JP" altLang="en-US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観光</a:t>
            </a:r>
            <a:r>
              <a:rPr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ではない）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5940152" y="5805264"/>
            <a:ext cx="1656184" cy="9361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rgbClr val="FF0000"/>
                </a:solidFill>
              </a:rPr>
              <a:t>旅行</a:t>
            </a:r>
            <a:r>
              <a:rPr kumimoji="1"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業法</a:t>
            </a:r>
            <a:endParaRPr kumimoji="1" lang="en-US" altLang="ja-JP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（日本人中心、アウトバウンド）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5940152" y="5013176"/>
            <a:ext cx="1512168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国際</a:t>
            </a:r>
            <a:r>
              <a:rPr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観光旅館</a:t>
            </a:r>
            <a:endParaRPr lang="en-US" altLang="ja-JP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kumimoji="1"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の大衆化</a:t>
            </a:r>
            <a:endParaRPr kumimoji="1" lang="en-US" altLang="ja-JP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（</a:t>
            </a:r>
            <a:r>
              <a:rPr lang="ja-JP" altLang="en-US" sz="1600" b="1" dirty="0" smtClean="0">
                <a:solidFill>
                  <a:srgbClr val="FF0000"/>
                </a:solidFill>
              </a:rPr>
              <a:t>内主外従</a:t>
            </a:r>
            <a:r>
              <a:rPr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）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5436096" y="3356992"/>
            <a:ext cx="2160240" cy="10801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ソーシャル・ツーリズム</a:t>
            </a:r>
            <a:endParaRPr lang="en-US" altLang="ja-JP" sz="1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kumimoji="1"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国民宿舎</a:t>
            </a:r>
            <a:endParaRPr kumimoji="1" lang="en-US" altLang="ja-JP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国民休暇村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上下矢印 20"/>
          <p:cNvSpPr/>
          <p:nvPr/>
        </p:nvSpPr>
        <p:spPr>
          <a:xfrm>
            <a:off x="5868144" y="4509120"/>
            <a:ext cx="1512168" cy="432048"/>
          </a:xfrm>
          <a:prstGeom prst="upDownArrow">
            <a:avLst>
              <a:gd name="adj1" fmla="val 34056"/>
              <a:gd name="adj2" fmla="val 26083"/>
            </a:avLst>
          </a:prstGeom>
          <a:solidFill>
            <a:schemeClr val="accent5">
              <a:lumMod val="60000"/>
              <a:lumOff val="4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左カーブ矢印 21"/>
          <p:cNvSpPr/>
          <p:nvPr/>
        </p:nvSpPr>
        <p:spPr>
          <a:xfrm flipH="1">
            <a:off x="7596336" y="4221088"/>
            <a:ext cx="504056" cy="1152128"/>
          </a:xfrm>
          <a:prstGeom prst="curvedLeftArrow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統合化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8172400" y="4077072"/>
            <a:ext cx="576064" cy="18722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リゾート法</a:t>
            </a:r>
            <a:endParaRPr kumimoji="1" lang="ja-JP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4" name="左カーブ矢印 23"/>
          <p:cNvSpPr/>
          <p:nvPr/>
        </p:nvSpPr>
        <p:spPr>
          <a:xfrm>
            <a:off x="8676456" y="3356992"/>
            <a:ext cx="360040" cy="1152128"/>
          </a:xfrm>
          <a:prstGeom prst="curvedLeftArrow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統合</a:t>
            </a:r>
            <a:r>
              <a:rPr lang="ja-JP" altLang="en-US" b="1" dirty="0" smtClean="0">
                <a:solidFill>
                  <a:schemeClr val="tx1"/>
                </a:solidFill>
              </a:rPr>
              <a:t>化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25" name="上矢印吹き出し 24"/>
          <p:cNvSpPr/>
          <p:nvPr/>
        </p:nvSpPr>
        <p:spPr>
          <a:xfrm>
            <a:off x="2411760" y="2132856"/>
            <a:ext cx="720080" cy="2664296"/>
          </a:xfrm>
          <a:prstGeom prst="upArrowCallout">
            <a:avLst>
              <a:gd name="adj1" fmla="val 25000"/>
              <a:gd name="adj2" fmla="val 25000"/>
              <a:gd name="adj3" fmla="val 87599"/>
              <a:gd name="adj4" fmla="val 64977"/>
            </a:avLst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ハイキング</a:t>
            </a:r>
            <a:endParaRPr kumimoji="1" lang="en-US" altLang="ja-JP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遠足</a:t>
            </a:r>
            <a:endParaRPr kumimoji="1" lang="ja-JP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6" name="タイトル 1"/>
          <p:cNvSpPr txBox="1">
            <a:spLocks/>
          </p:cNvSpPr>
          <p:nvPr/>
        </p:nvSpPr>
        <p:spPr>
          <a:xfrm>
            <a:off x="251520" y="116632"/>
            <a:ext cx="2592288" cy="792088"/>
          </a:xfrm>
          <a:prstGeom prst="rect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戦時下</a:t>
            </a:r>
            <a:endParaRPr kumimoji="1" lang="en-US" altLang="ja-JP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600" dirty="0" smtClean="0">
                <a:latin typeface="+mj-lt"/>
                <a:ea typeface="+mj-ea"/>
                <a:cs typeface="+mj-cs"/>
              </a:rPr>
              <a:t>厚生行政の名目</a:t>
            </a:r>
            <a:endParaRPr kumimoji="1" lang="ja-JP" alt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1043608" y="4653136"/>
            <a:ext cx="2016224" cy="720080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地方協会</a:t>
            </a:r>
            <a:endParaRPr kumimoji="1" lang="en-US" altLang="ja-JP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（観光、風致）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6660232" y="2276872"/>
            <a:ext cx="2439888" cy="10081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戦後、</a:t>
            </a:r>
            <a:r>
              <a:rPr kumimoji="1" lang="ja-JP" altLang="en-US" sz="1600" b="1" dirty="0" smtClean="0">
                <a:solidFill>
                  <a:srgbClr val="FF0000"/>
                </a:solidFill>
              </a:rPr>
              <a:t>社会教育法、博物館法、公民館法、図書館法</a:t>
            </a:r>
            <a:r>
              <a:rPr kumimoji="1"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で　字句「</a:t>
            </a:r>
            <a:r>
              <a:rPr kumimoji="1" lang="ja-JP" altLang="en-US" sz="1600" b="1" dirty="0" smtClean="0">
                <a:solidFill>
                  <a:srgbClr val="FF0000"/>
                </a:solidFill>
              </a:rPr>
              <a:t>レクリエーション</a:t>
            </a:r>
            <a:r>
              <a:rPr kumimoji="1"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」を使用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31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r>
              <a:rPr kumimoji="1" lang="ja-JP" altLang="en-US" dirty="0" smtClean="0"/>
              <a:t>「観光」概念の拡張仮説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25144"/>
          </a:xfrm>
        </p:spPr>
        <p:txBody>
          <a:bodyPr>
            <a:normAutofit fontScale="92500" lnSpcReduction="10000"/>
          </a:bodyPr>
          <a:lstStyle/>
          <a:p>
            <a:r>
              <a:rPr lang="ja-JP" altLang="en-US" b="1" dirty="0" smtClean="0">
                <a:solidFill>
                  <a:srgbClr val="FF0000"/>
                </a:solidFill>
              </a:rPr>
              <a:t>仮説①アウトバウンド</a:t>
            </a:r>
            <a:r>
              <a:rPr lang="en-US" altLang="ja-JP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only</a:t>
            </a:r>
            <a:r>
              <a:rPr lang="ja-JP" altLang="en-US" b="1" dirty="0" smtClean="0">
                <a:solidFill>
                  <a:srgbClr val="FF0000"/>
                </a:solidFill>
              </a:rPr>
              <a:t>⇒インバウンド</a:t>
            </a:r>
            <a:r>
              <a:rPr lang="ja-JP" alt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強調</a:t>
            </a:r>
            <a:endParaRPr lang="en-US" altLang="ja-JP" sz="2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ja-JP" alt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　　　　　　　　　　　　　　　　　　　　　　　　</a:t>
            </a:r>
            <a:r>
              <a:rPr lang="ja-JP" altLang="en-US" sz="3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　（</a:t>
            </a:r>
            <a:r>
              <a:rPr lang="en-US" altLang="ja-JP" sz="3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Industry</a:t>
            </a:r>
            <a:r>
              <a:rPr lang="ja-JP" altLang="en-US" sz="3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の発生？）</a:t>
            </a:r>
            <a:endParaRPr lang="en-US" altLang="ja-JP" sz="35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ja-JP" altLang="en-US" b="1" dirty="0" smtClean="0">
                <a:solidFill>
                  <a:srgbClr val="FF0000"/>
                </a:solidFill>
              </a:rPr>
              <a:t>仮説②越境概念</a:t>
            </a: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（</a:t>
            </a:r>
            <a:r>
              <a:rPr lang="en-US" altLang="ja-JP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cross-border</a:t>
            </a: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）</a:t>
            </a:r>
            <a:r>
              <a:rPr lang="ja-JP" altLang="en-US" b="1" dirty="0" smtClean="0">
                <a:solidFill>
                  <a:srgbClr val="FF0000"/>
                </a:solidFill>
              </a:rPr>
              <a:t>⇒内外無差別　</a:t>
            </a:r>
            <a:endParaRPr lang="en-US" altLang="ja-JP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kumimoji="1" lang="ja-JP" altLang="en-US" dirty="0" smtClean="0"/>
              <a:t>　　仮説①②の肯定・否定には</a:t>
            </a:r>
            <a:endParaRPr kumimoji="1"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　　江戸・明治期の使用字句の数量分析が必須</a:t>
            </a:r>
            <a:endParaRPr kumimoji="1" lang="en-US" altLang="ja-JP" dirty="0" smtClean="0"/>
          </a:p>
          <a:p>
            <a:r>
              <a:rPr lang="ja-JP" altLang="en-US" dirty="0" smtClean="0">
                <a:solidFill>
                  <a:srgbClr val="FF0000"/>
                </a:solidFill>
              </a:rPr>
              <a:t>和文の印刷物化が２～３％</a:t>
            </a:r>
            <a:r>
              <a:rPr lang="ja-JP" altLang="en-US" dirty="0" smtClean="0"/>
              <a:t>の状況では科学的実証分析は困難であり、当面は新聞記事検索利用　</a:t>
            </a:r>
            <a:endParaRPr lang="en-US" altLang="ja-JP" dirty="0" smtClean="0"/>
          </a:p>
          <a:p>
            <a:r>
              <a:rPr kumimoji="1" lang="ja-JP" altLang="en-US" dirty="0" smtClean="0"/>
              <a:t>辞典、文献分析は補足資料に留まる（現状では文献探しには限界）</a:t>
            </a:r>
            <a:endParaRPr kumimoji="1"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　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⇒</a:t>
            </a:r>
            <a:r>
              <a:rPr lang="ja-JP" altLang="en-US" b="1" dirty="0" smtClean="0">
                <a:solidFill>
                  <a:srgbClr val="FF0000"/>
                </a:solidFill>
              </a:rPr>
              <a:t>将来の</a:t>
            </a:r>
            <a:r>
              <a:rPr lang="en-US" altLang="ja-JP" b="1" dirty="0" smtClean="0">
                <a:solidFill>
                  <a:srgbClr val="FF0000"/>
                </a:solidFill>
              </a:rPr>
              <a:t>Amazon</a:t>
            </a:r>
            <a:r>
              <a:rPr lang="ja-JP" altLang="en-US" b="1" dirty="0" smtClean="0">
                <a:solidFill>
                  <a:srgbClr val="FF0000"/>
                </a:solidFill>
              </a:rPr>
              <a:t>　</a:t>
            </a:r>
            <a:r>
              <a:rPr lang="en-US" altLang="ja-JP" b="1" dirty="0" smtClean="0">
                <a:solidFill>
                  <a:srgbClr val="FF0000"/>
                </a:solidFill>
              </a:rPr>
              <a:t>Google</a:t>
            </a:r>
            <a:r>
              <a:rPr lang="ja-JP" altLang="en-US" b="1" dirty="0" smtClean="0">
                <a:solidFill>
                  <a:srgbClr val="FF0000"/>
                </a:solidFill>
              </a:rPr>
              <a:t>の出番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5330</TotalTime>
  <Words>776</Words>
  <Application>Microsoft Office PowerPoint</Application>
  <PresentationFormat>画面に合わせる (4:3)</PresentationFormat>
  <Paragraphs>241</Paragraphs>
  <Slides>16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3" baseType="lpstr">
      <vt:lpstr>ＭＳ Ｐゴシック</vt:lpstr>
      <vt:lpstr>ＭＳ 明朝</vt:lpstr>
      <vt:lpstr>Arial</vt:lpstr>
      <vt:lpstr>Calibri</vt:lpstr>
      <vt:lpstr>Century</vt:lpstr>
      <vt:lpstr>Times New Roman</vt:lpstr>
      <vt:lpstr>Office テーマ</vt:lpstr>
      <vt:lpstr> 概念「楽しみのための旅」と 字句「観光」の遭遇</vt:lpstr>
      <vt:lpstr>教科書、ウィキペデア</vt:lpstr>
      <vt:lpstr>概念『「楽しみ」の旅』を区別させる 社会的必要性の発生</vt:lpstr>
      <vt:lpstr>辞書に見る「観光」「tour」「tourism」</vt:lpstr>
      <vt:lpstr>国際「観光」局　語源は易経</vt:lpstr>
      <vt:lpstr>PowerPoint プレゼンテーション</vt:lpstr>
      <vt:lpstr>国内観光「地」の発生のメカニズム</vt:lpstr>
      <vt:lpstr>戦後の国内観光行政の展開</vt:lpstr>
      <vt:lpstr>「観光」概念の拡張仮説</vt:lpstr>
      <vt:lpstr>朝日新聞データベース（聞蔵）から見る 「遊覧」と「観光」の使用頻度</vt:lpstr>
      <vt:lpstr>PowerPoint プレゼンテーション</vt:lpstr>
      <vt:lpstr>字句「ツーリズム」　 戦前は皆無、昭和時代　5件</vt:lpstr>
      <vt:lpstr>国内観光法令における字句「観光」の忌避</vt:lpstr>
      <vt:lpstr>観光」語源論、命名論論議の終焉</vt:lpstr>
      <vt:lpstr>国際観光の量的拡大⇒「国際」の喪失</vt:lpstr>
      <vt:lpstr>  横浜市立大学「論叢」で発表  人流観光研究所ＨＰで既掲載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字句「観光」と字句「tourist」の遭遇</dc:title>
  <dc:creator>owner</dc:creator>
  <cp:lastModifiedBy>寺前秀一</cp:lastModifiedBy>
  <cp:revision>119</cp:revision>
  <dcterms:created xsi:type="dcterms:W3CDTF">2015-05-03T00:27:24Z</dcterms:created>
  <dcterms:modified xsi:type="dcterms:W3CDTF">2016-11-29T09:11:23Z</dcterms:modified>
</cp:coreProperties>
</file>